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4" r:id="rId3"/>
    <p:sldId id="340" r:id="rId4"/>
    <p:sldId id="276" r:id="rId5"/>
    <p:sldId id="299" r:id="rId6"/>
    <p:sldId id="324" r:id="rId7"/>
    <p:sldId id="301" r:id="rId8"/>
    <p:sldId id="337" r:id="rId9"/>
    <p:sldId id="317" r:id="rId10"/>
    <p:sldId id="336" r:id="rId11"/>
    <p:sldId id="302" r:id="rId12"/>
    <p:sldId id="300" r:id="rId13"/>
    <p:sldId id="304" r:id="rId14"/>
    <p:sldId id="330" r:id="rId15"/>
    <p:sldId id="331" r:id="rId16"/>
    <p:sldId id="303" r:id="rId17"/>
    <p:sldId id="335" r:id="rId18"/>
    <p:sldId id="307" r:id="rId19"/>
    <p:sldId id="306" r:id="rId20"/>
    <p:sldId id="308" r:id="rId21"/>
    <p:sldId id="338" r:id="rId22"/>
    <p:sldId id="320" r:id="rId23"/>
    <p:sldId id="297" r:id="rId24"/>
    <p:sldId id="332" r:id="rId25"/>
    <p:sldId id="333" r:id="rId26"/>
    <p:sldId id="334" r:id="rId27"/>
    <p:sldId id="313" r:id="rId28"/>
    <p:sldId id="314" r:id="rId29"/>
    <p:sldId id="315" r:id="rId30"/>
    <p:sldId id="339" r:id="rId31"/>
    <p:sldId id="316" r:id="rId32"/>
    <p:sldId id="323" r:id="rId33"/>
    <p:sldId id="326" r:id="rId34"/>
    <p:sldId id="328" r:id="rId35"/>
    <p:sldId id="327" r:id="rId36"/>
    <p:sldId id="318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2880">
          <p15:clr>
            <a:srgbClr val="A4A3A4"/>
          </p15:clr>
        </p15:guide>
        <p15:guide id="3" pos="68">
          <p15:clr>
            <a:srgbClr val="A4A3A4"/>
          </p15:clr>
        </p15:guide>
        <p15:guide id="4" pos="5692">
          <p15:clr>
            <a:srgbClr val="A4A3A4"/>
          </p15:clr>
        </p15:guide>
        <p15:guide id="5" orient="horz" pos="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D21241"/>
    <a:srgbClr val="260365"/>
    <a:srgbClr val="B30000"/>
    <a:srgbClr val="A80000"/>
    <a:srgbClr val="9E0000"/>
    <a:srgbClr val="B00000"/>
    <a:srgbClr val="B61717"/>
    <a:srgbClr val="B40101"/>
    <a:srgbClr val="7E3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6" autoAdjust="0"/>
    <p:restoredTop sz="94660"/>
  </p:normalViewPr>
  <p:slideViewPr>
    <p:cSldViewPr>
      <p:cViewPr varScale="1">
        <p:scale>
          <a:sx n="97" d="100"/>
          <a:sy n="97" d="100"/>
        </p:scale>
        <p:origin x="660" y="84"/>
      </p:cViewPr>
      <p:guideLst>
        <p:guide orient="horz" pos="935"/>
        <p:guide pos="2880"/>
        <p:guide pos="68"/>
        <p:guide pos="5692"/>
        <p:guide orient="horz" pos="7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0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4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3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7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4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8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2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3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1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352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8144" y="473199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71800" y="39759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4B9B-58B0-4820-9DDB-350E7C40DB6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9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e.dilek.kaya@kwncyp.com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yasin.kursuntel@kww.com.tr" TargetMode="External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5"/>
          <p:cNvSpPr/>
          <p:nvPr/>
        </p:nvSpPr>
        <p:spPr>
          <a:xfrm>
            <a:off x="827585" y="-1"/>
            <a:ext cx="4283969" cy="62753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6574" y="47619"/>
            <a:ext cx="5911306" cy="619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KIBRIS FIRSATLAR SUNUMU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Picture 1" descr="KW_KTEAM_V1[4]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725631"/>
            <a:ext cx="2520280" cy="95042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ikdörtgen 3"/>
          <p:cNvSpPr/>
          <p:nvPr/>
        </p:nvSpPr>
        <p:spPr>
          <a:xfrm>
            <a:off x="239103" y="4455345"/>
            <a:ext cx="2627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 err="1"/>
              <a:t>E.Dilek</a:t>
            </a:r>
            <a:r>
              <a:rPr lang="tr-TR" sz="1400" dirty="0"/>
              <a:t> Kaya </a:t>
            </a:r>
          </a:p>
          <a:p>
            <a:pPr algn="ctr"/>
            <a:r>
              <a:rPr lang="tr-TR" sz="1400" dirty="0">
                <a:hlinkClick r:id="rId3"/>
              </a:rPr>
              <a:t>e.dilek.kaya@kwncyp.com</a:t>
            </a:r>
            <a:endParaRPr lang="tr-TR" sz="1400" dirty="0"/>
          </a:p>
          <a:p>
            <a:pPr algn="ctr"/>
            <a:r>
              <a:rPr lang="tr-TR" sz="1400" dirty="0"/>
              <a:t>0533 861 13 61</a:t>
            </a:r>
          </a:p>
        </p:txBody>
      </p:sp>
      <p:sp>
        <p:nvSpPr>
          <p:cNvPr id="10" name="Dikdörtgen 3"/>
          <p:cNvSpPr/>
          <p:nvPr/>
        </p:nvSpPr>
        <p:spPr>
          <a:xfrm>
            <a:off x="6103941" y="4454233"/>
            <a:ext cx="2627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/>
              <a:t>Yasin </a:t>
            </a:r>
            <a:r>
              <a:rPr lang="tr-TR" sz="1400" dirty="0" err="1"/>
              <a:t>Kurşuntel</a:t>
            </a:r>
            <a:endParaRPr lang="tr-TR" sz="1400" dirty="0"/>
          </a:p>
          <a:p>
            <a:pPr algn="ctr"/>
            <a:r>
              <a:rPr lang="tr-TR" sz="1400" dirty="0">
                <a:hlinkClick r:id="rId4"/>
              </a:rPr>
              <a:t>yasin.kursuntel@kww.com.tr</a:t>
            </a:r>
            <a:endParaRPr lang="tr-TR" sz="1400" dirty="0"/>
          </a:p>
          <a:p>
            <a:pPr algn="ctr"/>
            <a:r>
              <a:rPr lang="tr-TR" sz="1400" dirty="0"/>
              <a:t>0533 281 00 00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49" y="759211"/>
            <a:ext cx="2217953" cy="231659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37" y="768268"/>
            <a:ext cx="2980227" cy="212987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şağı Şerit 2"/>
          <p:cNvSpPr/>
          <p:nvPr/>
        </p:nvSpPr>
        <p:spPr>
          <a:xfrm>
            <a:off x="155645" y="3149024"/>
            <a:ext cx="2794700" cy="543871"/>
          </a:xfrm>
          <a:prstGeom prst="ribbon">
            <a:avLst>
              <a:gd name="adj1" fmla="val 16667"/>
              <a:gd name="adj2" fmla="val 73031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B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Yılı Satılık İşlem Sayısı Türkiye 1.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1418">
            <a:off x="5167019" y="3360447"/>
            <a:ext cx="1219278" cy="1625705"/>
          </a:xfrm>
          <a:prstGeom prst="rect">
            <a:avLst/>
          </a:prstGeom>
          <a:ln>
            <a:solidFill>
              <a:srgbClr val="BB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Aşağı Şerit 14"/>
          <p:cNvSpPr/>
          <p:nvPr/>
        </p:nvSpPr>
        <p:spPr>
          <a:xfrm>
            <a:off x="155645" y="3854444"/>
            <a:ext cx="2794700" cy="543871"/>
          </a:xfrm>
          <a:prstGeom prst="ribbon">
            <a:avLst>
              <a:gd name="adj1" fmla="val 16667"/>
              <a:gd name="adj2" fmla="val 73031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B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Yılı BHB Türkiye Ciro 6. </a:t>
            </a:r>
          </a:p>
        </p:txBody>
      </p:sp>
      <p:sp>
        <p:nvSpPr>
          <p:cNvPr id="16" name="Aşağı Şerit 15"/>
          <p:cNvSpPr/>
          <p:nvPr/>
        </p:nvSpPr>
        <p:spPr>
          <a:xfrm>
            <a:off x="6020483" y="3051543"/>
            <a:ext cx="2794700" cy="543871"/>
          </a:xfrm>
          <a:prstGeom prst="ribbon">
            <a:avLst>
              <a:gd name="adj1" fmla="val 16667"/>
              <a:gd name="adj2" fmla="val 73031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B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Yılı Satılık İşlem Sayısı Türkiye 3.</a:t>
            </a:r>
          </a:p>
        </p:txBody>
      </p:sp>
      <p:sp>
        <p:nvSpPr>
          <p:cNvPr id="17" name="Aşağı Şerit 16"/>
          <p:cNvSpPr/>
          <p:nvPr/>
        </p:nvSpPr>
        <p:spPr>
          <a:xfrm>
            <a:off x="6020483" y="3756963"/>
            <a:ext cx="2794700" cy="543871"/>
          </a:xfrm>
          <a:prstGeom prst="ribbon">
            <a:avLst>
              <a:gd name="adj1" fmla="val 16667"/>
              <a:gd name="adj2" fmla="val 73031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B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Yılı BHB Türkiye Ciro 9. </a:t>
            </a:r>
          </a:p>
        </p:txBody>
      </p:sp>
      <p:pic>
        <p:nvPicPr>
          <p:cNvPr id="1028" name="Picture 4" descr="GÃ¶rÃ¼ntÃ¼nÃ¼n olasÄ± iÃ§eriÄi: 2 kiÅi, gÃ¼lÃ¼mseyen insanlar, ayakta duran insanlar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086">
            <a:off x="3400257" y="1763378"/>
            <a:ext cx="1846999" cy="3283553"/>
          </a:xfrm>
          <a:prstGeom prst="rect">
            <a:avLst/>
          </a:prstGeom>
          <a:ln>
            <a:solidFill>
              <a:srgbClr val="BB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8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406821" y="843558"/>
            <a:ext cx="6170118" cy="4044323"/>
            <a:chOff x="1331640" y="843558"/>
            <a:chExt cx="6170118" cy="4044323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1640" y="843558"/>
              <a:ext cx="6170118" cy="4044323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Serbest Form 2"/>
            <p:cNvSpPr/>
            <p:nvPr/>
          </p:nvSpPr>
          <p:spPr>
            <a:xfrm>
              <a:off x="1802485" y="2078780"/>
              <a:ext cx="5203528" cy="1420938"/>
            </a:xfrm>
            <a:custGeom>
              <a:avLst/>
              <a:gdLst>
                <a:gd name="connsiteX0" fmla="*/ 0 w 5250051"/>
                <a:gd name="connsiteY0" fmla="*/ 1393101 h 1393101"/>
                <a:gd name="connsiteX1" fmla="*/ 427597 w 5250051"/>
                <a:gd name="connsiteY1" fmla="*/ 1340474 h 1393101"/>
                <a:gd name="connsiteX2" fmla="*/ 677577 w 5250051"/>
                <a:gd name="connsiteY2" fmla="*/ 1149700 h 1393101"/>
                <a:gd name="connsiteX3" fmla="*/ 1914320 w 5250051"/>
                <a:gd name="connsiteY3" fmla="*/ 919455 h 1393101"/>
                <a:gd name="connsiteX4" fmla="*/ 2545848 w 5250051"/>
                <a:gd name="connsiteY4" fmla="*/ 781308 h 1393101"/>
                <a:gd name="connsiteX5" fmla="*/ 3479983 w 5250051"/>
                <a:gd name="connsiteY5" fmla="*/ 340554 h 1393101"/>
                <a:gd name="connsiteX6" fmla="*/ 4262815 w 5250051"/>
                <a:gd name="connsiteY6" fmla="*/ 5055 h 1393101"/>
                <a:gd name="connsiteX7" fmla="*/ 4848294 w 5250051"/>
                <a:gd name="connsiteY7" fmla="*/ 130045 h 1393101"/>
                <a:gd name="connsiteX8" fmla="*/ 5216685 w 5250051"/>
                <a:gd name="connsiteY8" fmla="*/ 11633 h 1393101"/>
                <a:gd name="connsiteX9" fmla="*/ 5210107 w 5250051"/>
                <a:gd name="connsiteY9" fmla="*/ 11633 h 1393101"/>
                <a:gd name="connsiteX0" fmla="*/ 0 w 5250051"/>
                <a:gd name="connsiteY0" fmla="*/ 1409126 h 1409126"/>
                <a:gd name="connsiteX1" fmla="*/ 427597 w 5250051"/>
                <a:gd name="connsiteY1" fmla="*/ 1356499 h 1409126"/>
                <a:gd name="connsiteX2" fmla="*/ 677577 w 5250051"/>
                <a:gd name="connsiteY2" fmla="*/ 1165725 h 1409126"/>
                <a:gd name="connsiteX3" fmla="*/ 1914320 w 5250051"/>
                <a:gd name="connsiteY3" fmla="*/ 935480 h 1409126"/>
                <a:gd name="connsiteX4" fmla="*/ 2545848 w 5250051"/>
                <a:gd name="connsiteY4" fmla="*/ 797333 h 1409126"/>
                <a:gd name="connsiteX5" fmla="*/ 3479983 w 5250051"/>
                <a:gd name="connsiteY5" fmla="*/ 356579 h 1409126"/>
                <a:gd name="connsiteX6" fmla="*/ 4262815 w 5250051"/>
                <a:gd name="connsiteY6" fmla="*/ 21080 h 1409126"/>
                <a:gd name="connsiteX7" fmla="*/ 4848294 w 5250051"/>
                <a:gd name="connsiteY7" fmla="*/ 34237 h 1409126"/>
                <a:gd name="connsiteX8" fmla="*/ 5216685 w 5250051"/>
                <a:gd name="connsiteY8" fmla="*/ 27658 h 1409126"/>
                <a:gd name="connsiteX9" fmla="*/ 5210107 w 5250051"/>
                <a:gd name="connsiteY9" fmla="*/ 27658 h 1409126"/>
                <a:gd name="connsiteX0" fmla="*/ 0 w 5242636"/>
                <a:gd name="connsiteY0" fmla="*/ 1416054 h 1416054"/>
                <a:gd name="connsiteX1" fmla="*/ 427597 w 5242636"/>
                <a:gd name="connsiteY1" fmla="*/ 1363427 h 1416054"/>
                <a:gd name="connsiteX2" fmla="*/ 677577 w 5242636"/>
                <a:gd name="connsiteY2" fmla="*/ 1172653 h 1416054"/>
                <a:gd name="connsiteX3" fmla="*/ 1914320 w 5242636"/>
                <a:gd name="connsiteY3" fmla="*/ 942408 h 1416054"/>
                <a:gd name="connsiteX4" fmla="*/ 2545848 w 5242636"/>
                <a:gd name="connsiteY4" fmla="*/ 804261 h 1416054"/>
                <a:gd name="connsiteX5" fmla="*/ 3479983 w 5242636"/>
                <a:gd name="connsiteY5" fmla="*/ 363507 h 1416054"/>
                <a:gd name="connsiteX6" fmla="*/ 4262815 w 5242636"/>
                <a:gd name="connsiteY6" fmla="*/ 28008 h 1416054"/>
                <a:gd name="connsiteX7" fmla="*/ 4848294 w 5242636"/>
                <a:gd name="connsiteY7" fmla="*/ 41165 h 1416054"/>
                <a:gd name="connsiteX8" fmla="*/ 5216685 w 5242636"/>
                <a:gd name="connsiteY8" fmla="*/ 34586 h 1416054"/>
                <a:gd name="connsiteX9" fmla="*/ 5190372 w 5242636"/>
                <a:gd name="connsiteY9" fmla="*/ 1694 h 1416054"/>
                <a:gd name="connsiteX0" fmla="*/ 0 w 5216685"/>
                <a:gd name="connsiteY0" fmla="*/ 1409127 h 1409127"/>
                <a:gd name="connsiteX1" fmla="*/ 427597 w 5216685"/>
                <a:gd name="connsiteY1" fmla="*/ 1356500 h 1409127"/>
                <a:gd name="connsiteX2" fmla="*/ 677577 w 5216685"/>
                <a:gd name="connsiteY2" fmla="*/ 1165726 h 1409127"/>
                <a:gd name="connsiteX3" fmla="*/ 1914320 w 5216685"/>
                <a:gd name="connsiteY3" fmla="*/ 935481 h 1409127"/>
                <a:gd name="connsiteX4" fmla="*/ 2545848 w 5216685"/>
                <a:gd name="connsiteY4" fmla="*/ 797334 h 1409127"/>
                <a:gd name="connsiteX5" fmla="*/ 3479983 w 5216685"/>
                <a:gd name="connsiteY5" fmla="*/ 356580 h 1409127"/>
                <a:gd name="connsiteX6" fmla="*/ 4262815 w 5216685"/>
                <a:gd name="connsiteY6" fmla="*/ 21081 h 1409127"/>
                <a:gd name="connsiteX7" fmla="*/ 4848294 w 5216685"/>
                <a:gd name="connsiteY7" fmla="*/ 34238 h 1409127"/>
                <a:gd name="connsiteX8" fmla="*/ 5216685 w 5216685"/>
                <a:gd name="connsiteY8" fmla="*/ 27659 h 1409127"/>
                <a:gd name="connsiteX0" fmla="*/ 0 w 5203528"/>
                <a:gd name="connsiteY0" fmla="*/ 1420938 h 1420938"/>
                <a:gd name="connsiteX1" fmla="*/ 427597 w 5203528"/>
                <a:gd name="connsiteY1" fmla="*/ 1368311 h 1420938"/>
                <a:gd name="connsiteX2" fmla="*/ 677577 w 5203528"/>
                <a:gd name="connsiteY2" fmla="*/ 1177537 h 1420938"/>
                <a:gd name="connsiteX3" fmla="*/ 1914320 w 5203528"/>
                <a:gd name="connsiteY3" fmla="*/ 947292 h 1420938"/>
                <a:gd name="connsiteX4" fmla="*/ 2545848 w 5203528"/>
                <a:gd name="connsiteY4" fmla="*/ 809145 h 1420938"/>
                <a:gd name="connsiteX5" fmla="*/ 3479983 w 5203528"/>
                <a:gd name="connsiteY5" fmla="*/ 368391 h 1420938"/>
                <a:gd name="connsiteX6" fmla="*/ 4262815 w 5203528"/>
                <a:gd name="connsiteY6" fmla="*/ 32892 h 1420938"/>
                <a:gd name="connsiteX7" fmla="*/ 4848294 w 5203528"/>
                <a:gd name="connsiteY7" fmla="*/ 46049 h 1420938"/>
                <a:gd name="connsiteX8" fmla="*/ 5203528 w 5203528"/>
                <a:gd name="connsiteY8" fmla="*/ 0 h 1420938"/>
                <a:gd name="connsiteX0" fmla="*/ 0 w 5203528"/>
                <a:gd name="connsiteY0" fmla="*/ 1420938 h 1420938"/>
                <a:gd name="connsiteX1" fmla="*/ 427597 w 5203528"/>
                <a:gd name="connsiteY1" fmla="*/ 1368311 h 1420938"/>
                <a:gd name="connsiteX2" fmla="*/ 677577 w 5203528"/>
                <a:gd name="connsiteY2" fmla="*/ 1177537 h 1420938"/>
                <a:gd name="connsiteX3" fmla="*/ 1914320 w 5203528"/>
                <a:gd name="connsiteY3" fmla="*/ 947292 h 1420938"/>
                <a:gd name="connsiteX4" fmla="*/ 2545848 w 5203528"/>
                <a:gd name="connsiteY4" fmla="*/ 809145 h 1420938"/>
                <a:gd name="connsiteX5" fmla="*/ 3479983 w 5203528"/>
                <a:gd name="connsiteY5" fmla="*/ 368391 h 1420938"/>
                <a:gd name="connsiteX6" fmla="*/ 4262815 w 5203528"/>
                <a:gd name="connsiteY6" fmla="*/ 32892 h 1420938"/>
                <a:gd name="connsiteX7" fmla="*/ 4848294 w 5203528"/>
                <a:gd name="connsiteY7" fmla="*/ 13157 h 1420938"/>
                <a:gd name="connsiteX8" fmla="*/ 5203528 w 5203528"/>
                <a:gd name="connsiteY8" fmla="*/ 0 h 1420938"/>
                <a:gd name="connsiteX0" fmla="*/ 0 w 5203528"/>
                <a:gd name="connsiteY0" fmla="*/ 1420938 h 1420938"/>
                <a:gd name="connsiteX1" fmla="*/ 427597 w 5203528"/>
                <a:gd name="connsiteY1" fmla="*/ 1368311 h 1420938"/>
                <a:gd name="connsiteX2" fmla="*/ 677577 w 5203528"/>
                <a:gd name="connsiteY2" fmla="*/ 1177537 h 1420938"/>
                <a:gd name="connsiteX3" fmla="*/ 1914320 w 5203528"/>
                <a:gd name="connsiteY3" fmla="*/ 947292 h 1420938"/>
                <a:gd name="connsiteX4" fmla="*/ 2545848 w 5203528"/>
                <a:gd name="connsiteY4" fmla="*/ 809145 h 1420938"/>
                <a:gd name="connsiteX5" fmla="*/ 3479983 w 5203528"/>
                <a:gd name="connsiteY5" fmla="*/ 368391 h 1420938"/>
                <a:gd name="connsiteX6" fmla="*/ 4249658 w 5203528"/>
                <a:gd name="connsiteY6" fmla="*/ 59205 h 1420938"/>
                <a:gd name="connsiteX7" fmla="*/ 4848294 w 5203528"/>
                <a:gd name="connsiteY7" fmla="*/ 13157 h 1420938"/>
                <a:gd name="connsiteX8" fmla="*/ 5203528 w 5203528"/>
                <a:gd name="connsiteY8" fmla="*/ 0 h 1420938"/>
                <a:gd name="connsiteX0" fmla="*/ 0 w 5203528"/>
                <a:gd name="connsiteY0" fmla="*/ 1420938 h 1420938"/>
                <a:gd name="connsiteX1" fmla="*/ 513116 w 5203528"/>
                <a:gd name="connsiteY1" fmla="*/ 1289370 h 1420938"/>
                <a:gd name="connsiteX2" fmla="*/ 677577 w 5203528"/>
                <a:gd name="connsiteY2" fmla="*/ 1177537 h 1420938"/>
                <a:gd name="connsiteX3" fmla="*/ 1914320 w 5203528"/>
                <a:gd name="connsiteY3" fmla="*/ 947292 h 1420938"/>
                <a:gd name="connsiteX4" fmla="*/ 2545848 w 5203528"/>
                <a:gd name="connsiteY4" fmla="*/ 809145 h 1420938"/>
                <a:gd name="connsiteX5" fmla="*/ 3479983 w 5203528"/>
                <a:gd name="connsiteY5" fmla="*/ 368391 h 1420938"/>
                <a:gd name="connsiteX6" fmla="*/ 4249658 w 5203528"/>
                <a:gd name="connsiteY6" fmla="*/ 59205 h 1420938"/>
                <a:gd name="connsiteX7" fmla="*/ 4848294 w 5203528"/>
                <a:gd name="connsiteY7" fmla="*/ 13157 h 1420938"/>
                <a:gd name="connsiteX8" fmla="*/ 5203528 w 5203528"/>
                <a:gd name="connsiteY8" fmla="*/ 0 h 1420938"/>
                <a:gd name="connsiteX0" fmla="*/ 0 w 5203528"/>
                <a:gd name="connsiteY0" fmla="*/ 1420938 h 1420938"/>
                <a:gd name="connsiteX1" fmla="*/ 513116 w 5203528"/>
                <a:gd name="connsiteY1" fmla="*/ 1289370 h 1420938"/>
                <a:gd name="connsiteX2" fmla="*/ 677577 w 5203528"/>
                <a:gd name="connsiteY2" fmla="*/ 1177537 h 1420938"/>
                <a:gd name="connsiteX3" fmla="*/ 1914320 w 5203528"/>
                <a:gd name="connsiteY3" fmla="*/ 947292 h 1420938"/>
                <a:gd name="connsiteX4" fmla="*/ 2545848 w 5203528"/>
                <a:gd name="connsiteY4" fmla="*/ 809145 h 1420938"/>
                <a:gd name="connsiteX5" fmla="*/ 3479983 w 5203528"/>
                <a:gd name="connsiteY5" fmla="*/ 368391 h 1420938"/>
                <a:gd name="connsiteX6" fmla="*/ 4249658 w 5203528"/>
                <a:gd name="connsiteY6" fmla="*/ 59205 h 1420938"/>
                <a:gd name="connsiteX7" fmla="*/ 4848294 w 5203528"/>
                <a:gd name="connsiteY7" fmla="*/ 13157 h 1420938"/>
                <a:gd name="connsiteX8" fmla="*/ 5203528 w 5203528"/>
                <a:gd name="connsiteY8" fmla="*/ 0 h 1420938"/>
                <a:gd name="connsiteX0" fmla="*/ 0 w 5203528"/>
                <a:gd name="connsiteY0" fmla="*/ 1420938 h 1420938"/>
                <a:gd name="connsiteX1" fmla="*/ 513116 w 5203528"/>
                <a:gd name="connsiteY1" fmla="*/ 1289370 h 1420938"/>
                <a:gd name="connsiteX2" fmla="*/ 677577 w 5203528"/>
                <a:gd name="connsiteY2" fmla="*/ 1177537 h 1420938"/>
                <a:gd name="connsiteX3" fmla="*/ 1914320 w 5203528"/>
                <a:gd name="connsiteY3" fmla="*/ 947292 h 1420938"/>
                <a:gd name="connsiteX4" fmla="*/ 2545848 w 5203528"/>
                <a:gd name="connsiteY4" fmla="*/ 809145 h 1420938"/>
                <a:gd name="connsiteX5" fmla="*/ 3479983 w 5203528"/>
                <a:gd name="connsiteY5" fmla="*/ 368391 h 1420938"/>
                <a:gd name="connsiteX6" fmla="*/ 4249658 w 5203528"/>
                <a:gd name="connsiteY6" fmla="*/ 59205 h 1420938"/>
                <a:gd name="connsiteX7" fmla="*/ 4848294 w 5203528"/>
                <a:gd name="connsiteY7" fmla="*/ 13157 h 1420938"/>
                <a:gd name="connsiteX8" fmla="*/ 5203528 w 5203528"/>
                <a:gd name="connsiteY8" fmla="*/ 0 h 1420938"/>
                <a:gd name="connsiteX0" fmla="*/ 0 w 5203528"/>
                <a:gd name="connsiteY0" fmla="*/ 1420938 h 1420938"/>
                <a:gd name="connsiteX1" fmla="*/ 513116 w 5203528"/>
                <a:gd name="connsiteY1" fmla="*/ 1289370 h 1420938"/>
                <a:gd name="connsiteX2" fmla="*/ 677577 w 5203528"/>
                <a:gd name="connsiteY2" fmla="*/ 1177537 h 1420938"/>
                <a:gd name="connsiteX3" fmla="*/ 1914320 w 5203528"/>
                <a:gd name="connsiteY3" fmla="*/ 947292 h 1420938"/>
                <a:gd name="connsiteX4" fmla="*/ 2545848 w 5203528"/>
                <a:gd name="connsiteY4" fmla="*/ 809145 h 1420938"/>
                <a:gd name="connsiteX5" fmla="*/ 3479983 w 5203528"/>
                <a:gd name="connsiteY5" fmla="*/ 368391 h 1420938"/>
                <a:gd name="connsiteX6" fmla="*/ 4249658 w 5203528"/>
                <a:gd name="connsiteY6" fmla="*/ 59205 h 1420938"/>
                <a:gd name="connsiteX7" fmla="*/ 4848294 w 5203528"/>
                <a:gd name="connsiteY7" fmla="*/ 13157 h 1420938"/>
                <a:gd name="connsiteX8" fmla="*/ 5203528 w 5203528"/>
                <a:gd name="connsiteY8" fmla="*/ 0 h 1420938"/>
                <a:gd name="connsiteX0" fmla="*/ 0 w 5203528"/>
                <a:gd name="connsiteY0" fmla="*/ 1420938 h 1420938"/>
                <a:gd name="connsiteX1" fmla="*/ 513116 w 5203528"/>
                <a:gd name="connsiteY1" fmla="*/ 1289370 h 1420938"/>
                <a:gd name="connsiteX2" fmla="*/ 565745 w 5203528"/>
                <a:gd name="connsiteY2" fmla="*/ 1217007 h 1420938"/>
                <a:gd name="connsiteX3" fmla="*/ 677577 w 5203528"/>
                <a:gd name="connsiteY3" fmla="*/ 1177537 h 1420938"/>
                <a:gd name="connsiteX4" fmla="*/ 1914320 w 5203528"/>
                <a:gd name="connsiteY4" fmla="*/ 947292 h 1420938"/>
                <a:gd name="connsiteX5" fmla="*/ 2545848 w 5203528"/>
                <a:gd name="connsiteY5" fmla="*/ 809145 h 1420938"/>
                <a:gd name="connsiteX6" fmla="*/ 3479983 w 5203528"/>
                <a:gd name="connsiteY6" fmla="*/ 368391 h 1420938"/>
                <a:gd name="connsiteX7" fmla="*/ 4249658 w 5203528"/>
                <a:gd name="connsiteY7" fmla="*/ 59205 h 1420938"/>
                <a:gd name="connsiteX8" fmla="*/ 4848294 w 5203528"/>
                <a:gd name="connsiteY8" fmla="*/ 13157 h 1420938"/>
                <a:gd name="connsiteX9" fmla="*/ 5203528 w 5203528"/>
                <a:gd name="connsiteY9" fmla="*/ 0 h 1420938"/>
                <a:gd name="connsiteX0" fmla="*/ 0 w 5203528"/>
                <a:gd name="connsiteY0" fmla="*/ 1420938 h 1420938"/>
                <a:gd name="connsiteX1" fmla="*/ 513116 w 5203528"/>
                <a:gd name="connsiteY1" fmla="*/ 1289370 h 1420938"/>
                <a:gd name="connsiteX2" fmla="*/ 677577 w 5203528"/>
                <a:gd name="connsiteY2" fmla="*/ 1177537 h 1420938"/>
                <a:gd name="connsiteX3" fmla="*/ 1914320 w 5203528"/>
                <a:gd name="connsiteY3" fmla="*/ 947292 h 1420938"/>
                <a:gd name="connsiteX4" fmla="*/ 2545848 w 5203528"/>
                <a:gd name="connsiteY4" fmla="*/ 809145 h 1420938"/>
                <a:gd name="connsiteX5" fmla="*/ 3479983 w 5203528"/>
                <a:gd name="connsiteY5" fmla="*/ 368391 h 1420938"/>
                <a:gd name="connsiteX6" fmla="*/ 4249658 w 5203528"/>
                <a:gd name="connsiteY6" fmla="*/ 59205 h 1420938"/>
                <a:gd name="connsiteX7" fmla="*/ 4848294 w 5203528"/>
                <a:gd name="connsiteY7" fmla="*/ 13157 h 1420938"/>
                <a:gd name="connsiteX8" fmla="*/ 5203528 w 5203528"/>
                <a:gd name="connsiteY8" fmla="*/ 0 h 1420938"/>
                <a:gd name="connsiteX0" fmla="*/ 0 w 5203528"/>
                <a:gd name="connsiteY0" fmla="*/ 1420938 h 1420938"/>
                <a:gd name="connsiteX1" fmla="*/ 677577 w 5203528"/>
                <a:gd name="connsiteY1" fmla="*/ 1177537 h 1420938"/>
                <a:gd name="connsiteX2" fmla="*/ 1914320 w 5203528"/>
                <a:gd name="connsiteY2" fmla="*/ 947292 h 1420938"/>
                <a:gd name="connsiteX3" fmla="*/ 2545848 w 5203528"/>
                <a:gd name="connsiteY3" fmla="*/ 809145 h 1420938"/>
                <a:gd name="connsiteX4" fmla="*/ 3479983 w 5203528"/>
                <a:gd name="connsiteY4" fmla="*/ 368391 h 1420938"/>
                <a:gd name="connsiteX5" fmla="*/ 4249658 w 5203528"/>
                <a:gd name="connsiteY5" fmla="*/ 59205 h 1420938"/>
                <a:gd name="connsiteX6" fmla="*/ 4848294 w 5203528"/>
                <a:gd name="connsiteY6" fmla="*/ 13157 h 1420938"/>
                <a:gd name="connsiteX7" fmla="*/ 5203528 w 5203528"/>
                <a:gd name="connsiteY7" fmla="*/ 0 h 1420938"/>
                <a:gd name="connsiteX0" fmla="*/ 0 w 5203528"/>
                <a:gd name="connsiteY0" fmla="*/ 1420938 h 1420938"/>
                <a:gd name="connsiteX1" fmla="*/ 572322 w 5203528"/>
                <a:gd name="connsiteY1" fmla="*/ 1217007 h 1420938"/>
                <a:gd name="connsiteX2" fmla="*/ 1914320 w 5203528"/>
                <a:gd name="connsiteY2" fmla="*/ 947292 h 1420938"/>
                <a:gd name="connsiteX3" fmla="*/ 2545848 w 5203528"/>
                <a:gd name="connsiteY3" fmla="*/ 809145 h 1420938"/>
                <a:gd name="connsiteX4" fmla="*/ 3479983 w 5203528"/>
                <a:gd name="connsiteY4" fmla="*/ 368391 h 1420938"/>
                <a:gd name="connsiteX5" fmla="*/ 4249658 w 5203528"/>
                <a:gd name="connsiteY5" fmla="*/ 59205 h 1420938"/>
                <a:gd name="connsiteX6" fmla="*/ 4848294 w 5203528"/>
                <a:gd name="connsiteY6" fmla="*/ 13157 h 1420938"/>
                <a:gd name="connsiteX7" fmla="*/ 5203528 w 5203528"/>
                <a:gd name="connsiteY7" fmla="*/ 0 h 1420938"/>
                <a:gd name="connsiteX0" fmla="*/ 0 w 5203528"/>
                <a:gd name="connsiteY0" fmla="*/ 1420938 h 1420938"/>
                <a:gd name="connsiteX1" fmla="*/ 572322 w 5203528"/>
                <a:gd name="connsiteY1" fmla="*/ 1217007 h 1420938"/>
                <a:gd name="connsiteX2" fmla="*/ 1309106 w 5203528"/>
                <a:gd name="connsiteY2" fmla="*/ 1039390 h 1420938"/>
                <a:gd name="connsiteX3" fmla="*/ 1914320 w 5203528"/>
                <a:gd name="connsiteY3" fmla="*/ 947292 h 1420938"/>
                <a:gd name="connsiteX4" fmla="*/ 2545848 w 5203528"/>
                <a:gd name="connsiteY4" fmla="*/ 809145 h 1420938"/>
                <a:gd name="connsiteX5" fmla="*/ 3479983 w 5203528"/>
                <a:gd name="connsiteY5" fmla="*/ 368391 h 1420938"/>
                <a:gd name="connsiteX6" fmla="*/ 4249658 w 5203528"/>
                <a:gd name="connsiteY6" fmla="*/ 59205 h 1420938"/>
                <a:gd name="connsiteX7" fmla="*/ 4848294 w 5203528"/>
                <a:gd name="connsiteY7" fmla="*/ 13157 h 1420938"/>
                <a:gd name="connsiteX8" fmla="*/ 5203528 w 5203528"/>
                <a:gd name="connsiteY8" fmla="*/ 0 h 1420938"/>
                <a:gd name="connsiteX0" fmla="*/ 0 w 5203528"/>
                <a:gd name="connsiteY0" fmla="*/ 1420938 h 1420938"/>
                <a:gd name="connsiteX1" fmla="*/ 506538 w 5203528"/>
                <a:gd name="connsiteY1" fmla="*/ 1263056 h 1420938"/>
                <a:gd name="connsiteX2" fmla="*/ 1309106 w 5203528"/>
                <a:gd name="connsiteY2" fmla="*/ 1039390 h 1420938"/>
                <a:gd name="connsiteX3" fmla="*/ 1914320 w 5203528"/>
                <a:gd name="connsiteY3" fmla="*/ 947292 h 1420938"/>
                <a:gd name="connsiteX4" fmla="*/ 2545848 w 5203528"/>
                <a:gd name="connsiteY4" fmla="*/ 809145 h 1420938"/>
                <a:gd name="connsiteX5" fmla="*/ 3479983 w 5203528"/>
                <a:gd name="connsiteY5" fmla="*/ 368391 h 1420938"/>
                <a:gd name="connsiteX6" fmla="*/ 4249658 w 5203528"/>
                <a:gd name="connsiteY6" fmla="*/ 59205 h 1420938"/>
                <a:gd name="connsiteX7" fmla="*/ 4848294 w 5203528"/>
                <a:gd name="connsiteY7" fmla="*/ 13157 h 1420938"/>
                <a:gd name="connsiteX8" fmla="*/ 5203528 w 5203528"/>
                <a:gd name="connsiteY8" fmla="*/ 0 h 1420938"/>
                <a:gd name="connsiteX0" fmla="*/ 0 w 5203528"/>
                <a:gd name="connsiteY0" fmla="*/ 1420938 h 1420938"/>
                <a:gd name="connsiteX1" fmla="*/ 506538 w 5203528"/>
                <a:gd name="connsiteY1" fmla="*/ 1263056 h 1420938"/>
                <a:gd name="connsiteX2" fmla="*/ 1184116 w 5203528"/>
                <a:gd name="connsiteY2" fmla="*/ 1039390 h 1420938"/>
                <a:gd name="connsiteX3" fmla="*/ 1914320 w 5203528"/>
                <a:gd name="connsiteY3" fmla="*/ 947292 h 1420938"/>
                <a:gd name="connsiteX4" fmla="*/ 2545848 w 5203528"/>
                <a:gd name="connsiteY4" fmla="*/ 809145 h 1420938"/>
                <a:gd name="connsiteX5" fmla="*/ 3479983 w 5203528"/>
                <a:gd name="connsiteY5" fmla="*/ 368391 h 1420938"/>
                <a:gd name="connsiteX6" fmla="*/ 4249658 w 5203528"/>
                <a:gd name="connsiteY6" fmla="*/ 59205 h 1420938"/>
                <a:gd name="connsiteX7" fmla="*/ 4848294 w 5203528"/>
                <a:gd name="connsiteY7" fmla="*/ 13157 h 1420938"/>
                <a:gd name="connsiteX8" fmla="*/ 5203528 w 5203528"/>
                <a:gd name="connsiteY8" fmla="*/ 0 h 1420938"/>
                <a:gd name="connsiteX0" fmla="*/ 0 w 5203528"/>
                <a:gd name="connsiteY0" fmla="*/ 1420938 h 1420938"/>
                <a:gd name="connsiteX1" fmla="*/ 453911 w 5203528"/>
                <a:gd name="connsiteY1" fmla="*/ 1263056 h 1420938"/>
                <a:gd name="connsiteX2" fmla="*/ 1184116 w 5203528"/>
                <a:gd name="connsiteY2" fmla="*/ 1039390 h 1420938"/>
                <a:gd name="connsiteX3" fmla="*/ 1914320 w 5203528"/>
                <a:gd name="connsiteY3" fmla="*/ 947292 h 1420938"/>
                <a:gd name="connsiteX4" fmla="*/ 2545848 w 5203528"/>
                <a:gd name="connsiteY4" fmla="*/ 809145 h 1420938"/>
                <a:gd name="connsiteX5" fmla="*/ 3479983 w 5203528"/>
                <a:gd name="connsiteY5" fmla="*/ 368391 h 1420938"/>
                <a:gd name="connsiteX6" fmla="*/ 4249658 w 5203528"/>
                <a:gd name="connsiteY6" fmla="*/ 59205 h 1420938"/>
                <a:gd name="connsiteX7" fmla="*/ 4848294 w 5203528"/>
                <a:gd name="connsiteY7" fmla="*/ 13157 h 1420938"/>
                <a:gd name="connsiteX8" fmla="*/ 5203528 w 5203528"/>
                <a:gd name="connsiteY8" fmla="*/ 0 h 142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03528" h="1420938">
                  <a:moveTo>
                    <a:pt x="0" y="1420938"/>
                  </a:moveTo>
                  <a:cubicBezTo>
                    <a:pt x="141162" y="1370230"/>
                    <a:pt x="256558" y="1326647"/>
                    <a:pt x="453911" y="1263056"/>
                  </a:cubicBezTo>
                  <a:cubicBezTo>
                    <a:pt x="651264" y="1199465"/>
                    <a:pt x="960450" y="1084343"/>
                    <a:pt x="1184116" y="1039390"/>
                  </a:cubicBezTo>
                  <a:cubicBezTo>
                    <a:pt x="1407782" y="994438"/>
                    <a:pt x="1687365" y="985666"/>
                    <a:pt x="1914320" y="947292"/>
                  </a:cubicBezTo>
                  <a:cubicBezTo>
                    <a:pt x="2141275" y="908918"/>
                    <a:pt x="2284904" y="905629"/>
                    <a:pt x="2545848" y="809145"/>
                  </a:cubicBezTo>
                  <a:cubicBezTo>
                    <a:pt x="2806792" y="712661"/>
                    <a:pt x="3196015" y="493381"/>
                    <a:pt x="3479983" y="368391"/>
                  </a:cubicBezTo>
                  <a:cubicBezTo>
                    <a:pt x="3763951" y="243401"/>
                    <a:pt x="4021606" y="118411"/>
                    <a:pt x="4249658" y="59205"/>
                  </a:cubicBezTo>
                  <a:cubicBezTo>
                    <a:pt x="4477710" y="-1"/>
                    <a:pt x="4689316" y="23025"/>
                    <a:pt x="4848294" y="13157"/>
                  </a:cubicBezTo>
                  <a:cubicBezTo>
                    <a:pt x="5007272" y="3290"/>
                    <a:pt x="5146515" y="6578"/>
                    <a:pt x="5203528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Oval 3"/>
            <p:cNvSpPr/>
            <p:nvPr/>
          </p:nvSpPr>
          <p:spPr>
            <a:xfrm>
              <a:off x="5652120" y="3795885"/>
              <a:ext cx="1584176" cy="80378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5" name="Rounded Rectangle 5"/>
          <p:cNvSpPr/>
          <p:nvPr/>
        </p:nvSpPr>
        <p:spPr>
          <a:xfrm>
            <a:off x="107504" y="87474"/>
            <a:ext cx="676875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>
                <a:solidFill>
                  <a:schemeClr val="bg1"/>
                </a:solidFill>
                <a:latin typeface="Arial"/>
                <a:cs typeface="Arial"/>
              </a:rPr>
              <a:t>3.1. Yükselen Sektör </a:t>
            </a:r>
            <a:r>
              <a:rPr lang="tr-TR" sz="2800" b="1" dirty="0">
                <a:solidFill>
                  <a:schemeClr val="bg1"/>
                </a:solidFill>
                <a:latin typeface="Arial"/>
                <a:cs typeface="Arial"/>
              </a:rPr>
              <a:t>TURİZM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660232" y="1419622"/>
            <a:ext cx="23018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2016</a:t>
            </a:r>
            <a:r>
              <a:rPr lang="tr-TR" sz="1600" dirty="0"/>
              <a:t> yılına kadar artan yolcu sayısı, bu tarihten sonra havaalanı kapasitesinin dolması nedeni ile </a:t>
            </a:r>
            <a:r>
              <a:rPr lang="tr-TR" sz="1600" b="1" dirty="0">
                <a:solidFill>
                  <a:srgbClr val="FF0000"/>
                </a:solidFill>
              </a:rPr>
              <a:t>yatay seyretmeye</a:t>
            </a:r>
            <a:r>
              <a:rPr lang="tr-TR" sz="1600" b="1" dirty="0"/>
              <a:t> </a:t>
            </a:r>
            <a:r>
              <a:rPr lang="tr-TR" sz="1600" dirty="0"/>
              <a:t>başlamıştır.</a:t>
            </a:r>
          </a:p>
          <a:p>
            <a:pPr algn="ctr"/>
            <a:r>
              <a:rPr lang="tr-TR" sz="1600" b="1" dirty="0"/>
              <a:t>Havaalanı genişletme çalışmaları</a:t>
            </a:r>
            <a:r>
              <a:rPr lang="tr-TR" sz="1600" dirty="0"/>
              <a:t> aynı tarihte başlamış olup ilave terminallerle kapasite daha da yükseltilecektir.</a:t>
            </a:r>
          </a:p>
        </p:txBody>
      </p:sp>
    </p:spTree>
    <p:extLst>
      <p:ext uri="{BB962C8B-B14F-4D97-AF65-F5344CB8AC3E}">
        <p14:creationId xmlns:p14="http://schemas.microsoft.com/office/powerpoint/2010/main" val="114286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5-17 at 00.15.5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23" y="690744"/>
            <a:ext cx="3907521" cy="4452756"/>
          </a:xfrm>
          <a:prstGeom prst="rect">
            <a:avLst/>
          </a:prstGeom>
        </p:spPr>
      </p:pic>
      <p:pic>
        <p:nvPicPr>
          <p:cNvPr id="3" name="Picture 2" descr="Screen Shot 2017-05-17 at 00.17.5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699542"/>
            <a:ext cx="4536504" cy="3782866"/>
          </a:xfrm>
          <a:prstGeom prst="rect">
            <a:avLst/>
          </a:prstGeom>
        </p:spPr>
      </p:pic>
      <p:sp>
        <p:nvSpPr>
          <p:cNvPr id="7" name="Dikdörtgen 3"/>
          <p:cNvSpPr/>
          <p:nvPr/>
        </p:nvSpPr>
        <p:spPr>
          <a:xfrm>
            <a:off x="4067944" y="4384144"/>
            <a:ext cx="5017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Yeni terminal binası ve kargo havalimanı ile artan yolcu trafiği ve ticaret artıyor...</a:t>
            </a:r>
          </a:p>
        </p:txBody>
      </p:sp>
      <p:pic>
        <p:nvPicPr>
          <p:cNvPr id="4" name="Picture 3" descr="IMG_02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7614"/>
            <a:ext cx="3872089" cy="2880320"/>
          </a:xfrm>
          <a:prstGeom prst="rect">
            <a:avLst/>
          </a:prstGeom>
        </p:spPr>
      </p:pic>
      <p:sp>
        <p:nvSpPr>
          <p:cNvPr id="9" name="Rounded Rectangle 5"/>
          <p:cNvSpPr/>
          <p:nvPr/>
        </p:nvSpPr>
        <p:spPr>
          <a:xfrm>
            <a:off x="107504" y="87474"/>
            <a:ext cx="676875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>
                <a:solidFill>
                  <a:schemeClr val="bg1"/>
                </a:solidFill>
                <a:latin typeface="Arial"/>
                <a:cs typeface="Arial"/>
              </a:rPr>
              <a:t>3.1. Yükselen Sektör </a:t>
            </a:r>
            <a:r>
              <a:rPr lang="tr-TR" sz="2800" b="1" dirty="0">
                <a:solidFill>
                  <a:schemeClr val="bg1"/>
                </a:solidFill>
                <a:latin typeface="Arial"/>
                <a:cs typeface="Arial"/>
              </a:rPr>
              <a:t>TURİZM</a:t>
            </a:r>
          </a:p>
        </p:txBody>
      </p:sp>
    </p:spTree>
    <p:extLst>
      <p:ext uri="{BB962C8B-B14F-4D97-AF65-F5344CB8AC3E}">
        <p14:creationId xmlns:p14="http://schemas.microsoft.com/office/powerpoint/2010/main" val="20381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789552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/>
              <a:t>Kıbrıs’ın hızla büyüyen ve önemli sektörlerden bir diğeri ise eğitim sektörüdür. Halen faaliyet gösteren üniversiteler;</a:t>
            </a:r>
            <a:endParaRPr lang="en-US" sz="1600" dirty="0"/>
          </a:p>
          <a:p>
            <a:pPr lvl="0"/>
            <a:r>
              <a:rPr lang="tr-TR" sz="1600" dirty="0"/>
              <a:t>1 - Doğu Akdeniz Üniversitesi (DAÜ) / </a:t>
            </a:r>
            <a:r>
              <a:rPr lang="tr-TR" sz="1400" dirty="0" err="1"/>
              <a:t>Eastern</a:t>
            </a:r>
            <a:r>
              <a:rPr lang="tr-TR" sz="1400" dirty="0"/>
              <a:t> </a:t>
            </a:r>
            <a:r>
              <a:rPr lang="tr-TR" sz="1400" dirty="0" err="1"/>
              <a:t>Mediterranean</a:t>
            </a:r>
            <a:r>
              <a:rPr lang="tr-TR" sz="1400" dirty="0"/>
              <a:t> </a:t>
            </a:r>
            <a:r>
              <a:rPr lang="tr-TR" sz="1400" dirty="0" err="1"/>
              <a:t>University</a:t>
            </a:r>
            <a:r>
              <a:rPr lang="tr-TR" sz="1400" dirty="0"/>
              <a:t> (EMU)</a:t>
            </a:r>
            <a:endParaRPr lang="en-US" sz="1400" dirty="0"/>
          </a:p>
          <a:p>
            <a:pPr lvl="0"/>
            <a:r>
              <a:rPr lang="tr-TR" sz="1600" dirty="0"/>
              <a:t>2 - Yakın Doğu Üniversitesi (YDÜ) / </a:t>
            </a:r>
            <a:r>
              <a:rPr lang="tr-TR" sz="1400" dirty="0" err="1"/>
              <a:t>Near</a:t>
            </a:r>
            <a:r>
              <a:rPr lang="tr-TR" sz="1400" dirty="0"/>
              <a:t> East </a:t>
            </a:r>
            <a:r>
              <a:rPr lang="tr-TR" sz="1400" dirty="0" err="1"/>
              <a:t>University</a:t>
            </a:r>
            <a:r>
              <a:rPr lang="tr-TR" sz="1400" dirty="0"/>
              <a:t> (NEU)</a:t>
            </a:r>
            <a:endParaRPr lang="en-US" sz="1400" dirty="0"/>
          </a:p>
          <a:p>
            <a:pPr lvl="0"/>
            <a:r>
              <a:rPr lang="tr-TR" sz="1600" dirty="0"/>
              <a:t>3 - </a:t>
            </a:r>
            <a:r>
              <a:rPr lang="tr-TR" sz="1600" dirty="0" err="1"/>
              <a:t>Lefke</a:t>
            </a:r>
            <a:r>
              <a:rPr lang="tr-TR" sz="1600" dirty="0"/>
              <a:t> Avrupa Üniversitesi (LAÜ) / </a:t>
            </a:r>
            <a:r>
              <a:rPr lang="tr-TR" sz="1400" dirty="0" err="1"/>
              <a:t>European</a:t>
            </a:r>
            <a:r>
              <a:rPr lang="tr-TR" sz="1400" dirty="0"/>
              <a:t> </a:t>
            </a:r>
            <a:r>
              <a:rPr lang="tr-TR" sz="1400" dirty="0" err="1"/>
              <a:t>University</a:t>
            </a:r>
            <a:r>
              <a:rPr lang="tr-TR" sz="1400" dirty="0"/>
              <a:t> of </a:t>
            </a:r>
            <a:r>
              <a:rPr lang="tr-TR" sz="1400" dirty="0" err="1"/>
              <a:t>Lefke</a:t>
            </a:r>
            <a:r>
              <a:rPr lang="tr-TR" sz="1400" dirty="0"/>
              <a:t> (EUL)</a:t>
            </a:r>
            <a:endParaRPr lang="en-US" sz="1400" dirty="0"/>
          </a:p>
          <a:p>
            <a:pPr lvl="0"/>
            <a:r>
              <a:rPr lang="tr-TR" sz="1600" dirty="0"/>
              <a:t>4 - Girne Amerikan Üniversitesi (GAÜ) / </a:t>
            </a:r>
            <a:r>
              <a:rPr lang="tr-TR" sz="1400" dirty="0"/>
              <a:t>Girne </a:t>
            </a:r>
            <a:r>
              <a:rPr lang="tr-TR" sz="1400" dirty="0" err="1"/>
              <a:t>American</a:t>
            </a:r>
            <a:r>
              <a:rPr lang="tr-TR" sz="1400" dirty="0"/>
              <a:t> </a:t>
            </a:r>
            <a:r>
              <a:rPr lang="tr-TR" sz="1400" dirty="0" err="1"/>
              <a:t>University</a:t>
            </a:r>
            <a:r>
              <a:rPr lang="tr-TR" sz="1400" dirty="0"/>
              <a:t> (GAU)</a:t>
            </a:r>
            <a:endParaRPr lang="en-US" sz="1400" dirty="0"/>
          </a:p>
          <a:p>
            <a:pPr lvl="0"/>
            <a:r>
              <a:rPr lang="tr-TR" sz="1600" dirty="0"/>
              <a:t>5 - Uluslararası Kıbrıs Üniversitesi (UKÜ) / </a:t>
            </a:r>
            <a:r>
              <a:rPr lang="tr-TR" sz="1400" dirty="0" err="1"/>
              <a:t>Cyprus</a:t>
            </a:r>
            <a:r>
              <a:rPr lang="tr-TR" sz="1400" dirty="0"/>
              <a:t> International </a:t>
            </a:r>
            <a:r>
              <a:rPr lang="tr-TR" sz="1400" dirty="0" err="1"/>
              <a:t>University</a:t>
            </a:r>
            <a:r>
              <a:rPr lang="tr-TR" sz="1400" dirty="0"/>
              <a:t> (CIU)</a:t>
            </a:r>
            <a:endParaRPr lang="en-US" sz="1400" dirty="0"/>
          </a:p>
          <a:p>
            <a:pPr lvl="0"/>
            <a:r>
              <a:rPr lang="tr-TR" sz="1600" dirty="0"/>
              <a:t>6 - Orta Doğu Teknik Üniversitesi (ODTÜ) / </a:t>
            </a:r>
            <a:r>
              <a:rPr lang="tr-TR" sz="1400" dirty="0" err="1"/>
              <a:t>Middle</a:t>
            </a:r>
            <a:r>
              <a:rPr lang="tr-TR" sz="1400" dirty="0"/>
              <a:t> East Technical </a:t>
            </a:r>
            <a:r>
              <a:rPr lang="tr-TR" sz="1400" dirty="0" err="1"/>
              <a:t>University-Campus</a:t>
            </a:r>
            <a:r>
              <a:rPr lang="tr-TR" sz="1400" dirty="0"/>
              <a:t> (METU-NCC)</a:t>
            </a:r>
            <a:endParaRPr lang="en-US" sz="1400" dirty="0"/>
          </a:p>
          <a:p>
            <a:pPr lvl="0"/>
            <a:r>
              <a:rPr lang="tr-TR" sz="1600" dirty="0"/>
              <a:t>7 - İstanbul Teknik Üniversitesi (İTÜ) / </a:t>
            </a:r>
            <a:r>
              <a:rPr lang="tr-TR" sz="1400" dirty="0" err="1"/>
              <a:t>Istanbul</a:t>
            </a:r>
            <a:r>
              <a:rPr lang="tr-TR" sz="1400" dirty="0"/>
              <a:t> Technical </a:t>
            </a:r>
            <a:r>
              <a:rPr lang="tr-TR" sz="1400" dirty="0" err="1"/>
              <a:t>University-Northern</a:t>
            </a:r>
            <a:r>
              <a:rPr lang="tr-TR" sz="1400" dirty="0"/>
              <a:t> </a:t>
            </a:r>
            <a:r>
              <a:rPr lang="tr-TR" sz="1400" dirty="0" err="1"/>
              <a:t>Cyprus</a:t>
            </a:r>
            <a:r>
              <a:rPr lang="tr-TR" sz="1400" dirty="0"/>
              <a:t> </a:t>
            </a:r>
            <a:r>
              <a:rPr lang="tr-TR" sz="1400" dirty="0" err="1"/>
              <a:t>Campus</a:t>
            </a:r>
            <a:r>
              <a:rPr lang="tr-TR" sz="1400" dirty="0"/>
              <a:t> (ITU-NCC)</a:t>
            </a:r>
            <a:endParaRPr lang="en-US" sz="1400" dirty="0"/>
          </a:p>
          <a:p>
            <a:pPr lvl="0"/>
            <a:r>
              <a:rPr lang="tr-TR" sz="1600" dirty="0"/>
              <a:t>8 - Akdeniz </a:t>
            </a:r>
            <a:r>
              <a:rPr lang="tr-TR" sz="1600" dirty="0" err="1"/>
              <a:t>Karpaz</a:t>
            </a:r>
            <a:r>
              <a:rPr lang="tr-TR" sz="1600" dirty="0"/>
              <a:t> Üniversitesi (AKÜ) / </a:t>
            </a:r>
            <a:r>
              <a:rPr lang="tr-TR" sz="1400" dirty="0" err="1"/>
              <a:t>University</a:t>
            </a:r>
            <a:r>
              <a:rPr lang="tr-TR" sz="1400" dirty="0"/>
              <a:t> of </a:t>
            </a:r>
            <a:r>
              <a:rPr lang="tr-TR" sz="1400" dirty="0" err="1"/>
              <a:t>Mediterranean</a:t>
            </a:r>
            <a:r>
              <a:rPr lang="tr-TR" sz="1400" dirty="0"/>
              <a:t> </a:t>
            </a:r>
            <a:r>
              <a:rPr lang="tr-TR" sz="1400" dirty="0" err="1"/>
              <a:t>Karpasia</a:t>
            </a:r>
            <a:r>
              <a:rPr lang="tr-TR" sz="1400" dirty="0"/>
              <a:t> (AKUN)</a:t>
            </a:r>
            <a:endParaRPr lang="en-US" sz="1600" dirty="0"/>
          </a:p>
          <a:p>
            <a:pPr lvl="0"/>
            <a:r>
              <a:rPr lang="tr-TR" sz="1600" dirty="0"/>
              <a:t>9 - Girne Üniversitesi (GÜ) / </a:t>
            </a:r>
            <a:r>
              <a:rPr lang="tr-TR" sz="1400" dirty="0" err="1"/>
              <a:t>University</a:t>
            </a:r>
            <a:r>
              <a:rPr lang="tr-TR" sz="1400" dirty="0"/>
              <a:t> of </a:t>
            </a:r>
            <a:r>
              <a:rPr lang="tr-TR" sz="1400" dirty="0" err="1"/>
              <a:t>Kyrenia</a:t>
            </a:r>
            <a:r>
              <a:rPr lang="tr-TR" sz="1400" dirty="0"/>
              <a:t> (</a:t>
            </a:r>
            <a:r>
              <a:rPr lang="tr-TR" sz="1400" dirty="0" err="1"/>
              <a:t>Kyrenia</a:t>
            </a:r>
            <a:r>
              <a:rPr lang="tr-TR" sz="1400" dirty="0"/>
              <a:t>)</a:t>
            </a:r>
            <a:endParaRPr lang="en-US" sz="1400" dirty="0"/>
          </a:p>
          <a:p>
            <a:pPr lvl="0"/>
            <a:r>
              <a:rPr lang="tr-TR" sz="1600" dirty="0"/>
              <a:t>10-Lefkoşa İngiliz Üniversitesi (LİÜ) </a:t>
            </a:r>
            <a:r>
              <a:rPr lang="tr-TR" sz="1400" dirty="0"/>
              <a:t>/ British </a:t>
            </a:r>
            <a:r>
              <a:rPr lang="tr-TR" sz="1400" dirty="0" err="1"/>
              <a:t>Univercity</a:t>
            </a:r>
            <a:r>
              <a:rPr lang="tr-TR" sz="1400" dirty="0"/>
              <a:t> of </a:t>
            </a:r>
            <a:r>
              <a:rPr lang="tr-TR" sz="1400" dirty="0" err="1"/>
              <a:t>Nicosia</a:t>
            </a:r>
            <a:r>
              <a:rPr lang="tr-TR" sz="1400" dirty="0"/>
              <a:t> (BUN)</a:t>
            </a:r>
          </a:p>
          <a:p>
            <a:pPr lvl="0"/>
            <a:r>
              <a:rPr lang="tr-TR" sz="1600" b="1" dirty="0">
                <a:solidFill>
                  <a:srgbClr val="B30000"/>
                </a:solidFill>
              </a:rPr>
              <a:t>2016 </a:t>
            </a:r>
            <a:r>
              <a:rPr lang="mr-IN" sz="1600" b="1" dirty="0">
                <a:solidFill>
                  <a:srgbClr val="B30000"/>
                </a:solidFill>
              </a:rPr>
              <a:t>–</a:t>
            </a:r>
            <a:r>
              <a:rPr lang="tr-TR" sz="1600" b="1" dirty="0">
                <a:solidFill>
                  <a:srgbClr val="B30000"/>
                </a:solidFill>
              </a:rPr>
              <a:t> 2017 sezonunda eğitime başlayan üniversiteler;</a:t>
            </a:r>
          </a:p>
          <a:p>
            <a:pPr lvl="0"/>
            <a:r>
              <a:rPr lang="tr-TR" sz="1600" dirty="0">
                <a:solidFill>
                  <a:srgbClr val="B30000"/>
                </a:solidFill>
              </a:rPr>
              <a:t>11- Uluslararası Final Üniversitesi (UFÜ) / </a:t>
            </a:r>
            <a:r>
              <a:rPr lang="tr-TR" sz="1400" dirty="0">
                <a:solidFill>
                  <a:srgbClr val="B30000"/>
                </a:solidFill>
              </a:rPr>
              <a:t>International Final </a:t>
            </a:r>
            <a:r>
              <a:rPr lang="tr-TR" sz="1400" dirty="0" err="1">
                <a:solidFill>
                  <a:srgbClr val="B30000"/>
                </a:solidFill>
              </a:rPr>
              <a:t>University</a:t>
            </a:r>
            <a:r>
              <a:rPr lang="tr-TR" sz="1400" dirty="0">
                <a:solidFill>
                  <a:srgbClr val="B30000"/>
                </a:solidFill>
              </a:rPr>
              <a:t> (IFU)</a:t>
            </a:r>
          </a:p>
          <a:p>
            <a:pPr lvl="0"/>
            <a:r>
              <a:rPr lang="tr-TR" sz="1600" dirty="0">
                <a:solidFill>
                  <a:srgbClr val="B30000"/>
                </a:solidFill>
              </a:rPr>
              <a:t>12- Kıbrıs Sağlık ve Toplum Bilimleri Üniversitesi ( KSTBU)/</a:t>
            </a:r>
            <a:r>
              <a:rPr lang="tr-TR" sz="1400" dirty="0" err="1">
                <a:solidFill>
                  <a:srgbClr val="B30000"/>
                </a:solidFill>
              </a:rPr>
              <a:t>Cyprus</a:t>
            </a:r>
            <a:r>
              <a:rPr lang="tr-TR" sz="1400" dirty="0">
                <a:solidFill>
                  <a:srgbClr val="B30000"/>
                </a:solidFill>
              </a:rPr>
              <a:t> </a:t>
            </a:r>
            <a:r>
              <a:rPr lang="tr-TR" sz="1400" dirty="0" err="1">
                <a:solidFill>
                  <a:srgbClr val="B30000"/>
                </a:solidFill>
              </a:rPr>
              <a:t>Health</a:t>
            </a:r>
            <a:r>
              <a:rPr lang="tr-TR" sz="1400" dirty="0">
                <a:solidFill>
                  <a:srgbClr val="B30000"/>
                </a:solidFill>
              </a:rPr>
              <a:t> </a:t>
            </a:r>
            <a:r>
              <a:rPr lang="tr-TR" sz="1400" dirty="0" err="1">
                <a:solidFill>
                  <a:srgbClr val="B30000"/>
                </a:solidFill>
              </a:rPr>
              <a:t>and</a:t>
            </a:r>
            <a:r>
              <a:rPr lang="tr-TR" sz="1400" dirty="0">
                <a:solidFill>
                  <a:srgbClr val="B30000"/>
                </a:solidFill>
              </a:rPr>
              <a:t> </a:t>
            </a:r>
            <a:r>
              <a:rPr lang="tr-TR" sz="1400" dirty="0" err="1">
                <a:solidFill>
                  <a:srgbClr val="B30000"/>
                </a:solidFill>
              </a:rPr>
              <a:t>Social</a:t>
            </a:r>
            <a:r>
              <a:rPr lang="tr-TR" sz="1400" dirty="0">
                <a:solidFill>
                  <a:srgbClr val="B30000"/>
                </a:solidFill>
              </a:rPr>
              <a:t> </a:t>
            </a:r>
            <a:r>
              <a:rPr lang="tr-TR" sz="1400" dirty="0" err="1">
                <a:solidFill>
                  <a:srgbClr val="B30000"/>
                </a:solidFill>
              </a:rPr>
              <a:t>Sience</a:t>
            </a:r>
            <a:r>
              <a:rPr lang="tr-TR" sz="1400" dirty="0">
                <a:solidFill>
                  <a:srgbClr val="B30000"/>
                </a:solidFill>
              </a:rPr>
              <a:t> </a:t>
            </a:r>
            <a:r>
              <a:rPr lang="tr-TR" sz="1400" dirty="0" err="1">
                <a:solidFill>
                  <a:srgbClr val="B30000"/>
                </a:solidFill>
              </a:rPr>
              <a:t>University</a:t>
            </a:r>
            <a:r>
              <a:rPr lang="tr-TR" sz="1400" dirty="0">
                <a:solidFill>
                  <a:srgbClr val="B30000"/>
                </a:solidFill>
              </a:rPr>
              <a:t> (CHSSU)</a:t>
            </a:r>
            <a:endParaRPr lang="tr-TR" sz="1600" dirty="0">
              <a:solidFill>
                <a:srgbClr val="B30000"/>
              </a:solidFill>
            </a:endParaRPr>
          </a:p>
          <a:p>
            <a:pPr lvl="0"/>
            <a:r>
              <a:rPr lang="tr-TR" sz="1600" dirty="0">
                <a:solidFill>
                  <a:srgbClr val="B30000"/>
                </a:solidFill>
              </a:rPr>
              <a:t>13- Ada Kent Üniversitesi / </a:t>
            </a:r>
            <a:r>
              <a:rPr lang="tr-TR" sz="1400" dirty="0" err="1">
                <a:solidFill>
                  <a:srgbClr val="B30000"/>
                </a:solidFill>
              </a:rPr>
              <a:t>University</a:t>
            </a:r>
            <a:r>
              <a:rPr lang="tr-TR" sz="1400" dirty="0">
                <a:solidFill>
                  <a:srgbClr val="B30000"/>
                </a:solidFill>
              </a:rPr>
              <a:t> of City Island (UCI) </a:t>
            </a:r>
          </a:p>
          <a:p>
            <a:pPr lvl="0"/>
            <a:r>
              <a:rPr lang="tr-TR" sz="1600" dirty="0">
                <a:solidFill>
                  <a:srgbClr val="B30000"/>
                </a:solidFill>
              </a:rPr>
              <a:t>14- </a:t>
            </a:r>
            <a:r>
              <a:rPr lang="tr-TR" sz="1600" dirty="0" err="1">
                <a:solidFill>
                  <a:srgbClr val="B30000"/>
                </a:solidFill>
              </a:rPr>
              <a:t>Bahçeşehir</a:t>
            </a:r>
            <a:r>
              <a:rPr lang="tr-TR" sz="1600" dirty="0">
                <a:solidFill>
                  <a:srgbClr val="B30000"/>
                </a:solidFill>
              </a:rPr>
              <a:t> Üniversitesi / BAU</a:t>
            </a:r>
          </a:p>
          <a:p>
            <a:pPr lvl="0"/>
            <a:r>
              <a:rPr lang="tr-TR" sz="1600" dirty="0">
                <a:solidFill>
                  <a:srgbClr val="B30000"/>
                </a:solidFill>
              </a:rPr>
              <a:t>15- </a:t>
            </a:r>
            <a:r>
              <a:rPr lang="tr-TR" sz="1600" dirty="0" err="1">
                <a:solidFill>
                  <a:srgbClr val="B30000"/>
                </a:solidFill>
              </a:rPr>
              <a:t>Netkent</a:t>
            </a:r>
            <a:r>
              <a:rPr lang="tr-TR" sz="1600" dirty="0">
                <a:solidFill>
                  <a:srgbClr val="B30000"/>
                </a:solidFill>
              </a:rPr>
              <a:t> </a:t>
            </a:r>
            <a:r>
              <a:rPr lang="tr-TR" sz="1600" dirty="0" err="1">
                <a:solidFill>
                  <a:srgbClr val="B30000"/>
                </a:solidFill>
              </a:rPr>
              <a:t>Üniveristesi</a:t>
            </a:r>
            <a:r>
              <a:rPr lang="tr-TR" sz="1600" dirty="0">
                <a:solidFill>
                  <a:srgbClr val="B30000"/>
                </a:solidFill>
              </a:rPr>
              <a:t> /  Lefkoşa</a:t>
            </a:r>
            <a:endParaRPr lang="en-US" sz="1600" dirty="0">
              <a:solidFill>
                <a:srgbClr val="B3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Up Ribbon 5"/>
          <p:cNvSpPr/>
          <p:nvPr/>
        </p:nvSpPr>
        <p:spPr>
          <a:xfrm>
            <a:off x="6228184" y="3147814"/>
            <a:ext cx="2880320" cy="1008112"/>
          </a:xfrm>
          <a:prstGeom prst="ribbon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+12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Üniversite</a:t>
            </a:r>
            <a:r>
              <a:rPr lang="en-US" dirty="0"/>
              <a:t> </a:t>
            </a:r>
            <a:r>
              <a:rPr lang="en-US" dirty="0" err="1"/>
              <a:t>Başvurusu</a:t>
            </a:r>
            <a:endParaRPr lang="en-US" dirty="0"/>
          </a:p>
        </p:txBody>
      </p:sp>
      <p:sp>
        <p:nvSpPr>
          <p:cNvPr id="5" name="Rounded Rectangle 5"/>
          <p:cNvSpPr/>
          <p:nvPr/>
        </p:nvSpPr>
        <p:spPr>
          <a:xfrm>
            <a:off x="107504" y="87474"/>
            <a:ext cx="676875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>
                <a:solidFill>
                  <a:schemeClr val="bg1"/>
                </a:solidFill>
                <a:latin typeface="Arial"/>
                <a:cs typeface="Arial"/>
              </a:rPr>
              <a:t>3.2.Hızla Büyüyen Sektör / </a:t>
            </a:r>
            <a:r>
              <a:rPr lang="tr-TR" sz="2800" b="1" dirty="0">
                <a:solidFill>
                  <a:schemeClr val="bg1"/>
                </a:solidFill>
                <a:latin typeface="Arial"/>
                <a:cs typeface="Arial"/>
              </a:rPr>
              <a:t>EĞİTİM </a:t>
            </a:r>
          </a:p>
        </p:txBody>
      </p:sp>
    </p:spTree>
    <p:extLst>
      <p:ext uri="{BB962C8B-B14F-4D97-AF65-F5344CB8AC3E}">
        <p14:creationId xmlns:p14="http://schemas.microsoft.com/office/powerpoint/2010/main" val="67843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42132" y="1419622"/>
            <a:ext cx="23018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dirty="0"/>
              <a:t>2017 </a:t>
            </a:r>
            <a:r>
              <a:rPr lang="mr-IN" sz="1600" dirty="0"/>
              <a:t>–</a:t>
            </a:r>
            <a:r>
              <a:rPr lang="tr-TR" sz="1600" dirty="0"/>
              <a:t> 2018 yılı sezonunda  açıklanan rakamlara göre öğrenci sayısı </a:t>
            </a:r>
            <a:r>
              <a:rPr lang="tr-TR" b="1" dirty="0"/>
              <a:t>100.000’i aşmıştır.</a:t>
            </a:r>
            <a:r>
              <a:rPr lang="tr-TR" sz="1600" dirty="0"/>
              <a:t> Önümüzdeki yıllar içinde kademeli olarak önce 120,000 öğrenciye, daha sonra ise 200,000 öğrenciye ulaşılacağı planlanmıştır.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107504" y="87474"/>
            <a:ext cx="676875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>
                <a:solidFill>
                  <a:schemeClr val="bg1"/>
                </a:solidFill>
                <a:latin typeface="Arial"/>
                <a:cs typeface="Arial"/>
              </a:rPr>
              <a:t>3.2.Hızla Büyüyen Sektör / </a:t>
            </a:r>
            <a:r>
              <a:rPr lang="tr-TR" sz="2800" b="1" dirty="0">
                <a:solidFill>
                  <a:schemeClr val="bg1"/>
                </a:solidFill>
                <a:latin typeface="Arial"/>
                <a:cs typeface="Arial"/>
              </a:rPr>
              <a:t>EĞİTİM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3" y="771550"/>
            <a:ext cx="6627125" cy="414729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668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63638"/>
            <a:ext cx="6336704" cy="338437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51520" y="987574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tr-TR" sz="1400" b="1" dirty="0">
                <a:latin typeface="Times New Roman" charset="0"/>
                <a:ea typeface="Times New Roman" charset="0"/>
              </a:rPr>
              <a:t>KUZEY KIBRIS’TA YÜKSEKÖĞRENİME DEVAM EDEN TOPLAM ÖĞRENCİ SAYISI (UYRUKLARINA GÖRE)</a:t>
            </a:r>
            <a:endParaRPr lang="tr-TR" sz="1400" dirty="0">
              <a:latin typeface="Times New Roman" charset="0"/>
              <a:ea typeface="Times New Roman" charset="0"/>
            </a:endParaRPr>
          </a:p>
          <a:p>
            <a:pPr algn="ctr" hangingPunct="0">
              <a:spcAft>
                <a:spcPts val="0"/>
              </a:spcAft>
            </a:pPr>
            <a:r>
              <a:rPr lang="tr-TR" sz="3200" dirty="0">
                <a:latin typeface="Times New Roman" charset="0"/>
                <a:ea typeface="Times New Roman" charset="0"/>
              </a:rPr>
              <a:t> </a:t>
            </a:r>
            <a:endParaRPr lang="tr-TR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504" y="87474"/>
            <a:ext cx="676875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>
                <a:solidFill>
                  <a:schemeClr val="bg1"/>
                </a:solidFill>
                <a:latin typeface="Arial"/>
                <a:cs typeface="Arial"/>
              </a:rPr>
              <a:t>3.2.Hızla Büyüyen Sektör / </a:t>
            </a:r>
            <a:r>
              <a:rPr lang="tr-TR" sz="2800" b="1" dirty="0">
                <a:solidFill>
                  <a:schemeClr val="bg1"/>
                </a:solidFill>
                <a:latin typeface="Arial"/>
                <a:cs typeface="Arial"/>
              </a:rPr>
              <a:t>EĞİTİM </a:t>
            </a:r>
          </a:p>
        </p:txBody>
      </p:sp>
    </p:spTree>
    <p:extLst>
      <p:ext uri="{BB962C8B-B14F-4D97-AF65-F5344CB8AC3E}">
        <p14:creationId xmlns:p14="http://schemas.microsoft.com/office/powerpoint/2010/main" val="142892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1648475" y="1104879"/>
            <a:ext cx="5631026" cy="3915143"/>
            <a:chOff x="1648475" y="1104879"/>
            <a:chExt cx="5631026" cy="3915143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412" r="9412" b="10971"/>
            <a:stretch/>
          </p:blipFill>
          <p:spPr>
            <a:xfrm>
              <a:off x="1648475" y="3795886"/>
              <a:ext cx="5631026" cy="1224136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3387" y="1104879"/>
              <a:ext cx="5441202" cy="2448272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Dikdörtgen 7"/>
          <p:cNvSpPr/>
          <p:nvPr/>
        </p:nvSpPr>
        <p:spPr>
          <a:xfrm>
            <a:off x="179512" y="735547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ÖĞRENCI YURDU KARŞILAMA ORANLARI</a:t>
            </a:r>
          </a:p>
        </p:txBody>
      </p:sp>
      <p:sp>
        <p:nvSpPr>
          <p:cNvPr id="7" name="Rounded Rectangle 5"/>
          <p:cNvSpPr/>
          <p:nvPr/>
        </p:nvSpPr>
        <p:spPr>
          <a:xfrm>
            <a:off x="107504" y="87474"/>
            <a:ext cx="676875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>
                <a:solidFill>
                  <a:schemeClr val="bg1"/>
                </a:solidFill>
                <a:latin typeface="Arial"/>
                <a:cs typeface="Arial"/>
              </a:rPr>
              <a:t>3.2.Hızla Büyüyen Sektör / </a:t>
            </a:r>
            <a:r>
              <a:rPr lang="tr-TR" sz="2800" b="1" dirty="0">
                <a:solidFill>
                  <a:schemeClr val="bg1"/>
                </a:solidFill>
                <a:latin typeface="Arial"/>
                <a:cs typeface="Arial"/>
              </a:rPr>
              <a:t>EĞİTİM </a:t>
            </a:r>
          </a:p>
        </p:txBody>
      </p:sp>
    </p:spTree>
    <p:extLst>
      <p:ext uri="{BB962C8B-B14F-4D97-AF65-F5344CB8AC3E}">
        <p14:creationId xmlns:p14="http://schemas.microsoft.com/office/powerpoint/2010/main" val="269137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390075" y="4731990"/>
            <a:ext cx="2147826" cy="324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GÖÇ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3.3.   ve Artan GÖÇ  </a:t>
            </a:r>
          </a:p>
        </p:txBody>
      </p:sp>
      <p:pic>
        <p:nvPicPr>
          <p:cNvPr id="3074" name="Picture 2" descr="türkiye haritası ile ilgili görsel sonuc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843558"/>
            <a:ext cx="5904656" cy="3726414"/>
          </a:xfrm>
          <a:prstGeom prst="rect">
            <a:avLst/>
          </a:prstGeom>
          <a:noFill/>
          <a:ln>
            <a:solidFill>
              <a:srgbClr val="BB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ağa Bükülü Ok 1"/>
          <p:cNvSpPr/>
          <p:nvPr/>
        </p:nvSpPr>
        <p:spPr>
          <a:xfrm rot="20276942">
            <a:off x="835108" y="1993394"/>
            <a:ext cx="860317" cy="2509317"/>
          </a:xfrm>
          <a:prstGeom prst="curvedRightArrow">
            <a:avLst>
              <a:gd name="adj1" fmla="val 39429"/>
              <a:gd name="adj2" fmla="val 69373"/>
              <a:gd name="adj3" fmla="val 25992"/>
            </a:avLst>
          </a:prstGeom>
          <a:solidFill>
            <a:schemeClr val="accent2"/>
          </a:solidFill>
          <a:ln>
            <a:solidFill>
              <a:srgbClr val="B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Sağa Bükülü Ok 8"/>
          <p:cNvSpPr/>
          <p:nvPr/>
        </p:nvSpPr>
        <p:spPr>
          <a:xfrm rot="21316598" flipH="1">
            <a:off x="2769736" y="2244342"/>
            <a:ext cx="864096" cy="1734443"/>
          </a:xfrm>
          <a:prstGeom prst="curvedRightArrow">
            <a:avLst>
              <a:gd name="adj1" fmla="val 25000"/>
              <a:gd name="adj2" fmla="val 50000"/>
              <a:gd name="adj3" fmla="val 47936"/>
            </a:avLst>
          </a:prstGeom>
          <a:solidFill>
            <a:schemeClr val="accent2"/>
          </a:solidFill>
          <a:ln>
            <a:solidFill>
              <a:srgbClr val="B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Dikdörtgen 3"/>
          <p:cNvSpPr/>
          <p:nvPr/>
        </p:nvSpPr>
        <p:spPr>
          <a:xfrm>
            <a:off x="6156176" y="789553"/>
            <a:ext cx="29878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/>
              <a:t>Konjektörden</a:t>
            </a:r>
            <a:r>
              <a:rPr lang="tr-TR" sz="2000" dirty="0"/>
              <a:t> kaynaklanan göç hareketi kişi ya da sermaye odaklı olarak son dönemde hızla artmış durumda </a:t>
            </a:r>
          </a:p>
          <a:p>
            <a:endParaRPr lang="tr-TR" sz="2000" dirty="0"/>
          </a:p>
          <a:p>
            <a:r>
              <a:rPr lang="tr-TR" sz="2000" dirty="0"/>
              <a:t>Yurtdışı alternatiflerinden En Yakın, </a:t>
            </a:r>
          </a:p>
          <a:p>
            <a:r>
              <a:rPr lang="tr-TR" sz="2000" dirty="0"/>
              <a:t>En Ekonomik ve </a:t>
            </a:r>
          </a:p>
          <a:p>
            <a:r>
              <a:rPr lang="tr-TR" sz="2000" dirty="0"/>
              <a:t>En Kolay Yerleşim sadece Kıbrıs’ta mümkündür. </a:t>
            </a:r>
          </a:p>
          <a:p>
            <a:endParaRPr lang="tr-TR" sz="2000" dirty="0"/>
          </a:p>
          <a:p>
            <a:r>
              <a:rPr lang="tr-TR" sz="2000" dirty="0"/>
              <a:t>Akdeniz’in en ucuz adası!</a:t>
            </a:r>
          </a:p>
        </p:txBody>
      </p:sp>
    </p:spTree>
    <p:extLst>
      <p:ext uri="{BB962C8B-B14F-4D97-AF65-F5344CB8AC3E}">
        <p14:creationId xmlns:p14="http://schemas.microsoft.com/office/powerpoint/2010/main" val="279754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4.   Gayrimenkul Sektörüne Bakış</a:t>
            </a:r>
          </a:p>
        </p:txBody>
      </p:sp>
      <p:pic>
        <p:nvPicPr>
          <p:cNvPr id="6" name="Picture 5" descr="IMG_039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71550"/>
            <a:ext cx="7776864" cy="422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2528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735547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ARAZİ ÖLÇÜLENDİRİLMESİ, İMAR İZİNLERİ VE </a:t>
            </a:r>
          </a:p>
          <a:p>
            <a:pPr algn="ctr"/>
            <a:r>
              <a:rPr lang="tr-TR" sz="2800" b="1" dirty="0"/>
              <a:t>İNŞAAT MALİYETLERİ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3809" y="1995985"/>
            <a:ext cx="6960358" cy="285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4.   Gayrimenkul Sektörüne Bakış</a:t>
            </a:r>
          </a:p>
        </p:txBody>
      </p:sp>
    </p:spTree>
    <p:extLst>
      <p:ext uri="{BB962C8B-B14F-4D97-AF65-F5344CB8AC3E}">
        <p14:creationId xmlns:p14="http://schemas.microsoft.com/office/powerpoint/2010/main" val="2178733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73554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Mevcut İnşaat Firmaları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258774"/>
            <a:ext cx="5256584" cy="4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1275606"/>
            <a:ext cx="377991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3"/>
          <p:cNvSpPr/>
          <p:nvPr/>
        </p:nvSpPr>
        <p:spPr>
          <a:xfrm>
            <a:off x="323528" y="185167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TAPU DAİRELERİNDEKİ RESMİ SATIŞLAR (2017 YIL SONU)</a:t>
            </a:r>
          </a:p>
        </p:txBody>
      </p:sp>
      <p:sp>
        <p:nvSpPr>
          <p:cNvPr id="7" name="Dikdörtgen 5"/>
          <p:cNvSpPr/>
          <p:nvPr/>
        </p:nvSpPr>
        <p:spPr>
          <a:xfrm>
            <a:off x="395536" y="2355726"/>
            <a:ext cx="856895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u="sng" dirty="0"/>
              <a:t>GİRNE		LEFKOŞA	MAĞUSA	GÜZELYURT	İSKELE</a:t>
            </a:r>
          </a:p>
          <a:p>
            <a:pPr algn="just"/>
            <a:r>
              <a:rPr lang="tr-TR" sz="2400" dirty="0"/>
              <a:t> 4000		    1300		    920		      220		  480</a:t>
            </a:r>
          </a:p>
          <a:p>
            <a:pPr algn="just"/>
            <a:endParaRPr lang="tr-TR" sz="2400" dirty="0"/>
          </a:p>
        </p:txBody>
      </p:sp>
      <p:sp>
        <p:nvSpPr>
          <p:cNvPr id="10" name="Dikdörtgen 3"/>
          <p:cNvSpPr/>
          <p:nvPr/>
        </p:nvSpPr>
        <p:spPr>
          <a:xfrm>
            <a:off x="323528" y="327266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SÖZLEŞME ÜZERİNDEN DEVİRLER/SATIŞLAR ???</a:t>
            </a:r>
          </a:p>
        </p:txBody>
      </p:sp>
      <p:sp>
        <p:nvSpPr>
          <p:cNvPr id="11" name="Dikdörtgen 3"/>
          <p:cNvSpPr/>
          <p:nvPr/>
        </p:nvSpPr>
        <p:spPr>
          <a:xfrm>
            <a:off x="251520" y="372387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Sözleşme ile firmalardan daire alınmakta, Maliye'ye damga vergisi ve Tapu'daki şerh ile gayrimenkul kullanım hakları alıcıda bulunmaktadır. </a:t>
            </a:r>
          </a:p>
          <a:p>
            <a:pPr algn="just"/>
            <a:r>
              <a:rPr lang="tr-TR" sz="2000" dirty="0"/>
              <a:t>Çoklu alımlarda ve projeden al-sat yapan yatırımlarda en çok tercih edilen yöntemdir. </a:t>
            </a:r>
          </a:p>
        </p:txBody>
      </p:sp>
      <p:sp>
        <p:nvSpPr>
          <p:cNvPr id="13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4.   Gayrimenkul Sektörüne Bakış</a:t>
            </a:r>
          </a:p>
        </p:txBody>
      </p:sp>
    </p:spTree>
    <p:extLst>
      <p:ext uri="{BB962C8B-B14F-4D97-AF65-F5344CB8AC3E}">
        <p14:creationId xmlns:p14="http://schemas.microsoft.com/office/powerpoint/2010/main" val="29029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52" y="735546"/>
            <a:ext cx="8229600" cy="370841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Biz Kimiz?</a:t>
            </a:r>
          </a:p>
          <a:p>
            <a:pPr marL="514350" indent="-514350">
              <a:buAutoNum type="arabicPeriod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Kıbrıs Hakkında Genel Bilgiler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Artan Emlak Hareketlerinin Nedenleri</a:t>
            </a:r>
          </a:p>
          <a:p>
            <a:pPr marL="0" indent="0">
              <a:buNone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3.1. Yeni Turizm Tesisleri </a:t>
            </a:r>
          </a:p>
          <a:p>
            <a:pPr marL="0" indent="0">
              <a:buNone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3.2. Üniversite ve Öğrenci Sayısındaki Artış</a:t>
            </a:r>
          </a:p>
          <a:p>
            <a:pPr marL="0" indent="0">
              <a:buNone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3.3. Kıbrıs’a Başlayan Göç Hareketi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Güncel Emlak Sektörü Bilgileri;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 Hakkında Bilgiler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Yatırımın Geri Dönüş Oranları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Kıbrıs Emlak Marketin ‘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IN’leri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Neden Kıbrıs’a Yatırım Yapmalıyım?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İlk 10 Soru ve Cevapları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Soru &amp; Cevap &amp; AHA </a:t>
            </a:r>
          </a:p>
          <a:p>
            <a:pPr marL="514350" indent="-514350">
              <a:buFont typeface="+mj-lt"/>
              <a:buAutoNum type="arabicPeriod" startAt="3"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9592" y="195486"/>
            <a:ext cx="5400600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Sunum Planı</a:t>
            </a:r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515967"/>
            <a:ext cx="1512168" cy="535502"/>
          </a:xfrm>
          <a:prstGeom prst="rect">
            <a:avLst/>
          </a:prstGeom>
        </p:spPr>
      </p:pic>
      <p:pic>
        <p:nvPicPr>
          <p:cNvPr id="9" name="Picture 8" descr="KW_KTEAM_V1[4]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515966"/>
            <a:ext cx="1512168" cy="54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97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4.   Gayrimenkul Sektörüne Bakış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6" y="1217005"/>
            <a:ext cx="7488832" cy="3717602"/>
          </a:xfrm>
          <a:prstGeom prst="rect">
            <a:avLst/>
          </a:prstGeom>
          <a:ln>
            <a:solidFill>
              <a:srgbClr val="D2124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ikdörtgen 6"/>
          <p:cNvSpPr/>
          <p:nvPr/>
        </p:nvSpPr>
        <p:spPr>
          <a:xfrm>
            <a:off x="179512" y="73554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GİRNE BÖLGESİ ARAZİ SATIŞ FİYATLARI / 2018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792006" y="1294188"/>
            <a:ext cx="2088232" cy="400110"/>
          </a:xfrm>
          <a:prstGeom prst="rect">
            <a:avLst/>
          </a:prstGeom>
          <a:solidFill>
            <a:srgbClr val="D2124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1 DÖNÜM ARAZİ</a:t>
            </a:r>
          </a:p>
        </p:txBody>
      </p:sp>
      <p:sp>
        <p:nvSpPr>
          <p:cNvPr id="10" name="Vertical Scroll 9"/>
          <p:cNvSpPr/>
          <p:nvPr/>
        </p:nvSpPr>
        <p:spPr>
          <a:xfrm>
            <a:off x="7452320" y="1923678"/>
            <a:ext cx="1835696" cy="2664296"/>
          </a:xfrm>
          <a:prstGeom prst="verticalScroll">
            <a:avLst/>
          </a:prstGeom>
          <a:solidFill>
            <a:srgbClr val="D2124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Arazilerde </a:t>
            </a:r>
            <a:endParaRPr lang="en-US" dirty="0"/>
          </a:p>
          <a:p>
            <a:pPr algn="ctr"/>
            <a:r>
              <a:rPr lang="en-US" dirty="0"/>
              <a:t>201</a:t>
            </a:r>
            <a:r>
              <a:rPr lang="tr-TR" dirty="0"/>
              <a:t>7</a:t>
            </a:r>
            <a:r>
              <a:rPr lang="en-US" dirty="0"/>
              <a:t> </a:t>
            </a:r>
            <a:r>
              <a:rPr lang="en-US" dirty="0" err="1"/>
              <a:t>yılında</a:t>
            </a:r>
            <a:r>
              <a:rPr lang="en-US" dirty="0"/>
              <a:t> </a:t>
            </a:r>
            <a:r>
              <a:rPr lang="en-US" b="1" u="sng" dirty="0">
                <a:solidFill>
                  <a:srgbClr val="FFFF00"/>
                </a:solidFill>
              </a:rPr>
              <a:t>%20 - %</a:t>
            </a:r>
            <a:r>
              <a:rPr lang="tr-TR" b="1" u="sng" dirty="0">
                <a:solidFill>
                  <a:srgbClr val="FFFF00"/>
                </a:solidFill>
              </a:rPr>
              <a:t>10</a:t>
            </a:r>
            <a:r>
              <a:rPr lang="en-US" b="1" u="sng" dirty="0">
                <a:solidFill>
                  <a:srgbClr val="FFFF00"/>
                </a:solidFill>
              </a:rPr>
              <a:t>0 </a:t>
            </a:r>
            <a:r>
              <a:rPr lang="en-US" dirty="0" err="1"/>
              <a:t>Değer</a:t>
            </a:r>
            <a:r>
              <a:rPr lang="en-US" dirty="0"/>
              <a:t> </a:t>
            </a:r>
            <a:r>
              <a:rPr lang="en-US" dirty="0" err="1"/>
              <a:t>Artışı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148790" y="2931790"/>
            <a:ext cx="2088232" cy="1107996"/>
          </a:xfrm>
          <a:prstGeom prst="rect">
            <a:avLst/>
          </a:prstGeom>
          <a:solidFill>
            <a:srgbClr val="D2124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b="1" u="sng" dirty="0">
                <a:solidFill>
                  <a:srgbClr val="FFFF00"/>
                </a:solidFill>
              </a:rPr>
              <a:t>ALSANCAK</a:t>
            </a:r>
          </a:p>
          <a:p>
            <a:pPr algn="ctr"/>
            <a:r>
              <a:rPr lang="tr-TR" sz="1600" b="1" dirty="0">
                <a:solidFill>
                  <a:schemeClr val="bg1"/>
                </a:solidFill>
              </a:rPr>
              <a:t>50-100K GBP</a:t>
            </a:r>
          </a:p>
          <a:p>
            <a:pPr algn="ctr"/>
            <a:r>
              <a:rPr lang="tr-TR" sz="1600" b="1" dirty="0">
                <a:solidFill>
                  <a:schemeClr val="bg1"/>
                </a:solidFill>
              </a:rPr>
              <a:t>ANA YOL ÜZERİ </a:t>
            </a:r>
            <a:br>
              <a:rPr lang="tr-TR" sz="1600" b="1" dirty="0">
                <a:solidFill>
                  <a:schemeClr val="bg1"/>
                </a:solidFill>
              </a:rPr>
            </a:br>
            <a:r>
              <a:rPr lang="tr-TR" sz="1600" b="1" dirty="0">
                <a:solidFill>
                  <a:schemeClr val="bg1"/>
                </a:solidFill>
              </a:rPr>
              <a:t>120-150K GBP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5240278" y="2931790"/>
            <a:ext cx="2088232" cy="1107996"/>
          </a:xfrm>
          <a:prstGeom prst="rect">
            <a:avLst/>
          </a:prstGeom>
          <a:solidFill>
            <a:srgbClr val="D2124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b="1" u="sng" dirty="0">
                <a:solidFill>
                  <a:srgbClr val="FFFF00"/>
                </a:solidFill>
              </a:rPr>
              <a:t>ÇATALKÖY</a:t>
            </a:r>
          </a:p>
          <a:p>
            <a:pPr algn="ctr"/>
            <a:r>
              <a:rPr lang="tr-TR" sz="1600" b="1" dirty="0">
                <a:solidFill>
                  <a:schemeClr val="bg1"/>
                </a:solidFill>
              </a:rPr>
              <a:t>50-80K GBP</a:t>
            </a:r>
          </a:p>
          <a:p>
            <a:pPr algn="ctr"/>
            <a:r>
              <a:rPr lang="tr-TR" sz="1600" b="1" dirty="0">
                <a:solidFill>
                  <a:schemeClr val="bg1"/>
                </a:solidFill>
              </a:rPr>
              <a:t>ANA YOL ÜZERİ </a:t>
            </a:r>
            <a:br>
              <a:rPr lang="tr-TR" sz="1600" b="1" dirty="0">
                <a:solidFill>
                  <a:schemeClr val="bg1"/>
                </a:solidFill>
              </a:rPr>
            </a:br>
            <a:r>
              <a:rPr lang="tr-TR" sz="1600" b="1" dirty="0">
                <a:solidFill>
                  <a:schemeClr val="bg1"/>
                </a:solidFill>
              </a:rPr>
              <a:t>120-150K GBP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2694534" y="3424233"/>
            <a:ext cx="2088232" cy="615553"/>
          </a:xfrm>
          <a:prstGeom prst="rect">
            <a:avLst/>
          </a:prstGeom>
          <a:solidFill>
            <a:srgbClr val="D2124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b="1" u="sng" dirty="0">
                <a:solidFill>
                  <a:srgbClr val="FFFF00"/>
                </a:solidFill>
              </a:rPr>
              <a:t>GİRNE MERKEZDE</a:t>
            </a:r>
          </a:p>
          <a:p>
            <a:pPr algn="ctr"/>
            <a:r>
              <a:rPr lang="tr-TR" sz="1600" b="1" dirty="0">
                <a:solidFill>
                  <a:schemeClr val="bg1"/>
                </a:solidFill>
              </a:rPr>
              <a:t>600K – 1 M GBP</a:t>
            </a:r>
          </a:p>
        </p:txBody>
      </p:sp>
    </p:spTree>
    <p:extLst>
      <p:ext uri="{BB962C8B-B14F-4D97-AF65-F5344CB8AC3E}">
        <p14:creationId xmlns:p14="http://schemas.microsoft.com/office/powerpoint/2010/main" val="1848195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4.   Gayrimenkul Sektörüne Bakış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6" y="1217005"/>
            <a:ext cx="7488832" cy="3717602"/>
          </a:xfrm>
          <a:prstGeom prst="rect">
            <a:avLst/>
          </a:prstGeom>
          <a:ln>
            <a:solidFill>
              <a:srgbClr val="D2124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ikdörtgen 6"/>
          <p:cNvSpPr/>
          <p:nvPr/>
        </p:nvSpPr>
        <p:spPr>
          <a:xfrm>
            <a:off x="179512" y="73554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GİRNE BÖLGESİ KONUT SATIŞ FİYATLARI / 2018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792006" y="1294188"/>
            <a:ext cx="2088232" cy="400110"/>
          </a:xfrm>
          <a:prstGeom prst="rect">
            <a:avLst/>
          </a:prstGeom>
          <a:solidFill>
            <a:srgbClr val="D2124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85 m</a:t>
            </a:r>
            <a:r>
              <a:rPr lang="tr-TR" sz="2000" b="1" baseline="30000" dirty="0">
                <a:solidFill>
                  <a:schemeClr val="bg1"/>
                </a:solidFill>
              </a:rPr>
              <a:t>2</a:t>
            </a:r>
            <a:r>
              <a:rPr lang="tr-TR" sz="2000" b="1" dirty="0">
                <a:solidFill>
                  <a:schemeClr val="bg1"/>
                </a:solidFill>
              </a:rPr>
              <a:t> 2+1 Daire</a:t>
            </a:r>
          </a:p>
        </p:txBody>
      </p:sp>
      <p:sp>
        <p:nvSpPr>
          <p:cNvPr id="10" name="Vertical Scroll 9"/>
          <p:cNvSpPr/>
          <p:nvPr/>
        </p:nvSpPr>
        <p:spPr>
          <a:xfrm>
            <a:off x="7452320" y="1923678"/>
            <a:ext cx="1835696" cy="2664296"/>
          </a:xfrm>
          <a:prstGeom prst="verticalScroll">
            <a:avLst/>
          </a:prstGeom>
          <a:solidFill>
            <a:srgbClr val="D2124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Konutlarda </a:t>
            </a:r>
            <a:endParaRPr lang="en-US" dirty="0"/>
          </a:p>
          <a:p>
            <a:pPr algn="ctr"/>
            <a:r>
              <a:rPr lang="en-US" dirty="0"/>
              <a:t>201</a:t>
            </a:r>
            <a:r>
              <a:rPr lang="tr-TR" dirty="0"/>
              <a:t>7</a:t>
            </a:r>
            <a:r>
              <a:rPr lang="en-US" dirty="0"/>
              <a:t> </a:t>
            </a:r>
            <a:r>
              <a:rPr lang="en-US" dirty="0" err="1"/>
              <a:t>yılında</a:t>
            </a:r>
            <a:r>
              <a:rPr lang="en-US" dirty="0"/>
              <a:t> </a:t>
            </a:r>
            <a:r>
              <a:rPr lang="en-US" b="1" u="sng" dirty="0">
                <a:solidFill>
                  <a:srgbClr val="FFFF00"/>
                </a:solidFill>
              </a:rPr>
              <a:t>%</a:t>
            </a:r>
            <a:r>
              <a:rPr lang="tr-TR" b="1" u="sng" dirty="0">
                <a:solidFill>
                  <a:srgbClr val="FFFF00"/>
                </a:solidFill>
              </a:rPr>
              <a:t>1</a:t>
            </a:r>
            <a:r>
              <a:rPr lang="en-US" b="1" u="sng" dirty="0">
                <a:solidFill>
                  <a:srgbClr val="FFFF00"/>
                </a:solidFill>
              </a:rPr>
              <a:t>0 - %80 </a:t>
            </a:r>
            <a:r>
              <a:rPr lang="en-US" dirty="0" err="1"/>
              <a:t>Değer</a:t>
            </a:r>
            <a:r>
              <a:rPr lang="en-US" dirty="0"/>
              <a:t> </a:t>
            </a:r>
            <a:r>
              <a:rPr lang="en-US" dirty="0" err="1"/>
              <a:t>Artışı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148790" y="2931790"/>
            <a:ext cx="2088232" cy="1107996"/>
          </a:xfrm>
          <a:prstGeom prst="rect">
            <a:avLst/>
          </a:prstGeom>
          <a:solidFill>
            <a:srgbClr val="D2124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b="1" u="sng" dirty="0">
                <a:solidFill>
                  <a:srgbClr val="FFFF00"/>
                </a:solidFill>
              </a:rPr>
              <a:t>ALSANCAK</a:t>
            </a:r>
          </a:p>
          <a:p>
            <a:pPr algn="ctr"/>
            <a:r>
              <a:rPr lang="tr-TR" sz="1600" b="1" dirty="0">
                <a:solidFill>
                  <a:schemeClr val="bg1"/>
                </a:solidFill>
              </a:rPr>
              <a:t>65K GBP</a:t>
            </a:r>
          </a:p>
          <a:p>
            <a:pPr algn="ctr"/>
            <a:r>
              <a:rPr lang="tr-TR" sz="1600" b="1" dirty="0">
                <a:solidFill>
                  <a:schemeClr val="bg1"/>
                </a:solidFill>
              </a:rPr>
              <a:t>ANA YOL ÜZERİ </a:t>
            </a:r>
            <a:br>
              <a:rPr lang="tr-TR" sz="1600" b="1" dirty="0">
                <a:solidFill>
                  <a:schemeClr val="bg1"/>
                </a:solidFill>
              </a:rPr>
            </a:br>
            <a:r>
              <a:rPr lang="tr-TR" sz="1600" b="1" dirty="0">
                <a:solidFill>
                  <a:schemeClr val="bg1"/>
                </a:solidFill>
              </a:rPr>
              <a:t>80K GBP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5240278" y="2931790"/>
            <a:ext cx="2088232" cy="1107996"/>
          </a:xfrm>
          <a:prstGeom prst="rect">
            <a:avLst/>
          </a:prstGeom>
          <a:solidFill>
            <a:srgbClr val="D2124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b="1" u="sng" dirty="0">
                <a:solidFill>
                  <a:srgbClr val="FFFF00"/>
                </a:solidFill>
              </a:rPr>
              <a:t>ÇATALKÖY</a:t>
            </a:r>
          </a:p>
          <a:p>
            <a:pPr algn="ctr"/>
            <a:r>
              <a:rPr lang="tr-TR" sz="1600" b="1" dirty="0">
                <a:solidFill>
                  <a:schemeClr val="bg1"/>
                </a:solidFill>
              </a:rPr>
              <a:t>65K GBP</a:t>
            </a:r>
          </a:p>
          <a:p>
            <a:pPr algn="ctr"/>
            <a:r>
              <a:rPr lang="tr-TR" sz="1600" b="1" dirty="0">
                <a:solidFill>
                  <a:schemeClr val="bg1"/>
                </a:solidFill>
              </a:rPr>
              <a:t>ANA YOL ÜZERİ </a:t>
            </a:r>
            <a:br>
              <a:rPr lang="tr-TR" sz="1600" b="1" dirty="0">
                <a:solidFill>
                  <a:schemeClr val="bg1"/>
                </a:solidFill>
              </a:rPr>
            </a:br>
            <a:r>
              <a:rPr lang="tr-TR" sz="1600" b="1" dirty="0">
                <a:solidFill>
                  <a:schemeClr val="bg1"/>
                </a:solidFill>
              </a:rPr>
              <a:t>80K GBP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2694534" y="3424233"/>
            <a:ext cx="2088232" cy="615553"/>
          </a:xfrm>
          <a:prstGeom prst="rect">
            <a:avLst/>
          </a:prstGeom>
          <a:solidFill>
            <a:srgbClr val="D2124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b="1" u="sng" dirty="0">
                <a:solidFill>
                  <a:srgbClr val="FFFF00"/>
                </a:solidFill>
              </a:rPr>
              <a:t>GİRNE MERKEZDE</a:t>
            </a:r>
          </a:p>
          <a:p>
            <a:pPr algn="ctr"/>
            <a:r>
              <a:rPr lang="tr-TR" sz="1600" b="1" dirty="0">
                <a:solidFill>
                  <a:schemeClr val="bg1"/>
                </a:solidFill>
              </a:rPr>
              <a:t>85K – 135K GBP</a:t>
            </a:r>
          </a:p>
        </p:txBody>
      </p:sp>
    </p:spTree>
    <p:extLst>
      <p:ext uri="{BB962C8B-B14F-4D97-AF65-F5344CB8AC3E}">
        <p14:creationId xmlns:p14="http://schemas.microsoft.com/office/powerpoint/2010/main" val="1348082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73554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GAYRİMENKUL DEĞER ARTIŞLARI / 2015 – 2018 </a:t>
            </a:r>
          </a:p>
        </p:txBody>
      </p:sp>
      <p:sp>
        <p:nvSpPr>
          <p:cNvPr id="7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4.   Gayrimenkul Sektörüne Bakış</a:t>
            </a:r>
          </a:p>
        </p:txBody>
      </p:sp>
      <p:sp>
        <p:nvSpPr>
          <p:cNvPr id="12" name="Dikdörtgen 11"/>
          <p:cNvSpPr/>
          <p:nvPr/>
        </p:nvSpPr>
        <p:spPr>
          <a:xfrm rot="20988393">
            <a:off x="303762" y="1291577"/>
            <a:ext cx="2088232" cy="400110"/>
          </a:xfrm>
          <a:prstGeom prst="rect">
            <a:avLst/>
          </a:prstGeom>
          <a:solidFill>
            <a:srgbClr val="D2124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85 m</a:t>
            </a:r>
            <a:r>
              <a:rPr lang="tr-TR" sz="2000" b="1" baseline="30000" dirty="0">
                <a:solidFill>
                  <a:schemeClr val="bg1"/>
                </a:solidFill>
              </a:rPr>
              <a:t>2</a:t>
            </a:r>
            <a:r>
              <a:rPr lang="tr-TR" sz="2000" b="1" dirty="0">
                <a:solidFill>
                  <a:schemeClr val="bg1"/>
                </a:solidFill>
              </a:rPr>
              <a:t> 2+1 Daire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3275856" y="1203598"/>
            <a:ext cx="4831390" cy="1875117"/>
            <a:chOff x="582918" y="2243087"/>
            <a:chExt cx="4831390" cy="1875117"/>
          </a:xfrm>
        </p:grpSpPr>
        <p:sp>
          <p:nvSpPr>
            <p:cNvPr id="9" name="Dikdörtgen 8"/>
            <p:cNvSpPr/>
            <p:nvPr/>
          </p:nvSpPr>
          <p:spPr>
            <a:xfrm>
              <a:off x="582918" y="2763987"/>
              <a:ext cx="4831390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r-TR" sz="1600" b="1" u="sng" dirty="0"/>
                <a:t>YILLAR		SATIŞ FİYATI:	KİRA      :</a:t>
              </a:r>
            </a:p>
            <a:p>
              <a:pPr marL="342900" indent="-342900">
                <a:buAutoNum type="arabicPlain" startAt="2015"/>
              </a:pPr>
              <a:r>
                <a:rPr lang="tr-TR" sz="1600" b="1" u="sng" dirty="0"/>
                <a:t>		55,000 GBP	350 GBP</a:t>
              </a:r>
            </a:p>
            <a:p>
              <a:pPr marL="342900" indent="-342900">
                <a:buAutoNum type="arabicPlain" startAt="2015"/>
              </a:pPr>
              <a:r>
                <a:rPr lang="tr-TR" sz="1600" b="1" u="sng" dirty="0"/>
                <a:t>		65,000 GBP	400 GBP</a:t>
              </a:r>
            </a:p>
            <a:p>
              <a:pPr marL="342900" indent="-342900">
                <a:buAutoNum type="arabicPlain" startAt="2015"/>
              </a:pPr>
              <a:r>
                <a:rPr lang="tr-TR" sz="1600" b="1" u="sng" dirty="0"/>
                <a:t>		80,000 GBP	500 GBP</a:t>
              </a:r>
            </a:p>
            <a:p>
              <a:pPr marL="342900" indent="-342900">
                <a:buAutoNum type="arabicPlain" startAt="2015"/>
              </a:pPr>
              <a:r>
                <a:rPr lang="tr-TR" sz="1600" b="1" u="sng" dirty="0"/>
                <a:t> (Şubat) 	85,000 GBP	500 GBP</a:t>
              </a:r>
            </a:p>
          </p:txBody>
        </p:sp>
        <p:sp>
          <p:nvSpPr>
            <p:cNvPr id="13" name="Dikdörtgen 12"/>
            <p:cNvSpPr/>
            <p:nvPr/>
          </p:nvSpPr>
          <p:spPr>
            <a:xfrm>
              <a:off x="1949382" y="2243087"/>
              <a:ext cx="2088232" cy="369332"/>
            </a:xfrm>
            <a:prstGeom prst="rect">
              <a:avLst/>
            </a:prstGeom>
            <a:solidFill>
              <a:srgbClr val="D21241"/>
            </a:solidFill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Girne </a:t>
              </a:r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3275856" y="3239950"/>
            <a:ext cx="4831390" cy="1875117"/>
            <a:chOff x="582918" y="2243087"/>
            <a:chExt cx="4831390" cy="1875117"/>
          </a:xfrm>
        </p:grpSpPr>
        <p:sp>
          <p:nvSpPr>
            <p:cNvPr id="17" name="Dikdörtgen 16"/>
            <p:cNvSpPr/>
            <p:nvPr/>
          </p:nvSpPr>
          <p:spPr>
            <a:xfrm>
              <a:off x="582918" y="2763987"/>
              <a:ext cx="4831390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r-TR" sz="1600" b="1" u="sng" dirty="0"/>
                <a:t>YILLAR		SATIŞ FİYATI:	KİRA      :</a:t>
              </a:r>
            </a:p>
            <a:p>
              <a:pPr marL="342900" indent="-342900">
                <a:buAutoNum type="arabicPlain" startAt="2015"/>
              </a:pPr>
              <a:r>
                <a:rPr lang="tr-TR" sz="1600" b="1" u="sng" dirty="0"/>
                <a:t>		40,000 GBP	300 GBP</a:t>
              </a:r>
            </a:p>
            <a:p>
              <a:pPr marL="342900" indent="-342900">
                <a:buAutoNum type="arabicPlain" startAt="2015"/>
              </a:pPr>
              <a:r>
                <a:rPr lang="tr-TR" sz="1600" b="1" u="sng" dirty="0"/>
                <a:t>		48,000 GBP	350 GBP</a:t>
              </a:r>
            </a:p>
            <a:p>
              <a:pPr marL="342900" indent="-342900">
                <a:buAutoNum type="arabicPlain" startAt="2015"/>
              </a:pPr>
              <a:r>
                <a:rPr lang="tr-TR" sz="1600" b="1" u="sng" dirty="0"/>
                <a:t>		55,000 GBP	450 GBP</a:t>
              </a:r>
            </a:p>
            <a:p>
              <a:pPr marL="342900" indent="-342900">
                <a:buAutoNum type="arabicPlain" startAt="2015"/>
              </a:pPr>
              <a:r>
                <a:rPr lang="tr-TR" sz="1600" b="1" u="sng" dirty="0"/>
                <a:t> (Şubat) 	60,000 GBP	450 GBP</a:t>
              </a: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1949382" y="2243087"/>
              <a:ext cx="2088232" cy="369332"/>
            </a:xfrm>
            <a:prstGeom prst="rect">
              <a:avLst/>
            </a:prstGeom>
            <a:solidFill>
              <a:srgbClr val="D21241"/>
            </a:solidFill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Lefkoşa </a:t>
              </a:r>
            </a:p>
          </p:txBody>
        </p:sp>
      </p:grpSp>
      <p:pic>
        <p:nvPicPr>
          <p:cNvPr id="20" name="Resim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35674">
            <a:off x="170866" y="3563938"/>
            <a:ext cx="2926448" cy="139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7501">
            <a:off x="518884" y="1837766"/>
            <a:ext cx="2219485" cy="1248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012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5. Market</a:t>
            </a:r>
          </a:p>
        </p:txBody>
      </p:sp>
      <p:sp>
        <p:nvSpPr>
          <p:cNvPr id="6" name="Dikdörtgen 3"/>
          <p:cNvSpPr/>
          <p:nvPr/>
        </p:nvSpPr>
        <p:spPr>
          <a:xfrm>
            <a:off x="179512" y="3507854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/>
              <a:t>Market </a:t>
            </a:r>
            <a:r>
              <a:rPr lang="tr-TR" sz="2800" b="1" dirty="0">
                <a:ln w="1905"/>
                <a:solidFill>
                  <a:srgbClr val="D2124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Girne</a:t>
            </a:r>
            <a:r>
              <a:rPr lang="tr-TR" sz="2400" b="1" dirty="0">
                <a:ln w="1905"/>
                <a:solidFill>
                  <a:srgbClr val="D2124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’de</a:t>
            </a:r>
            <a:r>
              <a:rPr lang="tr-TR" sz="2400" b="1" dirty="0">
                <a:solidFill>
                  <a:srgbClr val="D21241"/>
                </a:solidFill>
              </a:rPr>
              <a:t>...</a:t>
            </a:r>
          </a:p>
          <a:p>
            <a:pPr algn="just"/>
            <a:r>
              <a:rPr lang="tr-T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LEFKOŞA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dirty="0"/>
              <a:t>Hızla Yükseliyor...</a:t>
            </a:r>
          </a:p>
          <a:p>
            <a:pPr algn="just"/>
            <a:r>
              <a:rPr lang="tr-TR" sz="2400" b="1" dirty="0"/>
              <a:t>Diğer bölgeler için Market henüz yeni yeni oluşuyor...  </a:t>
            </a:r>
          </a:p>
        </p:txBody>
      </p:sp>
      <p:pic>
        <p:nvPicPr>
          <p:cNvPr id="7" name="Resi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131590"/>
            <a:ext cx="4680520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0528" y="699542"/>
            <a:ext cx="460851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45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6. Yatırımın Geri Dönüş Oranları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91556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Gayrimenkul Amortisman Süresi / Girne (Nitelikli Apartman)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267744" y="1995686"/>
            <a:ext cx="648072" cy="1944216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1520" y="1995686"/>
            <a:ext cx="1944216" cy="19442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M2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fiyatı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1000GBP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Ortalama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80.000GBP</a:t>
            </a:r>
          </a:p>
        </p:txBody>
      </p:sp>
      <p:sp>
        <p:nvSpPr>
          <p:cNvPr id="20" name="Oval 19"/>
          <p:cNvSpPr/>
          <p:nvPr/>
        </p:nvSpPr>
        <p:spPr>
          <a:xfrm>
            <a:off x="2987824" y="1995686"/>
            <a:ext cx="1944216" cy="19442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KİRA GETİRİSİ AYLIK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GBP</a:t>
            </a:r>
          </a:p>
        </p:txBody>
      </p:sp>
      <p:sp>
        <p:nvSpPr>
          <p:cNvPr id="22" name="Equal 21"/>
          <p:cNvSpPr/>
          <p:nvPr/>
        </p:nvSpPr>
        <p:spPr>
          <a:xfrm>
            <a:off x="5292080" y="2571750"/>
            <a:ext cx="914400" cy="91440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6300192" y="1635646"/>
            <a:ext cx="2771800" cy="237626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YIL </a:t>
            </a:r>
          </a:p>
        </p:txBody>
      </p:sp>
    </p:spTree>
    <p:extLst>
      <p:ext uri="{BB962C8B-B14F-4D97-AF65-F5344CB8AC3E}">
        <p14:creationId xmlns:p14="http://schemas.microsoft.com/office/powerpoint/2010/main" val="18150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6. Yatırımın Geri Dönüş Oranları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91556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Gayrimenkul Amortisman Süresi / Girne (</a:t>
            </a:r>
            <a:r>
              <a:rPr lang="tr-TR" sz="2800" b="1" dirty="0" err="1"/>
              <a:t>Residence</a:t>
            </a:r>
            <a:r>
              <a:rPr lang="tr-TR" sz="2800" b="1" dirty="0"/>
              <a:t>)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411760" y="1851670"/>
            <a:ext cx="576064" cy="2088232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79512" y="1851670"/>
            <a:ext cx="2160240" cy="21602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M2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fiyatı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1300GBP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Ortalama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135.000GBP</a:t>
            </a:r>
          </a:p>
        </p:txBody>
      </p:sp>
      <p:sp>
        <p:nvSpPr>
          <p:cNvPr id="20" name="Oval 19"/>
          <p:cNvSpPr/>
          <p:nvPr/>
        </p:nvSpPr>
        <p:spPr>
          <a:xfrm>
            <a:off x="3059832" y="1851670"/>
            <a:ext cx="2160240" cy="20882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KİRA GETİRİSİ AYLIK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GBP</a:t>
            </a:r>
          </a:p>
        </p:txBody>
      </p:sp>
      <p:sp>
        <p:nvSpPr>
          <p:cNvPr id="22" name="Equal 21"/>
          <p:cNvSpPr/>
          <p:nvPr/>
        </p:nvSpPr>
        <p:spPr>
          <a:xfrm>
            <a:off x="5457800" y="3075806"/>
            <a:ext cx="914400" cy="91440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6156176" y="1635646"/>
            <a:ext cx="2915816" cy="252028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YIL </a:t>
            </a:r>
          </a:p>
        </p:txBody>
      </p:sp>
    </p:spTree>
    <p:extLst>
      <p:ext uri="{BB962C8B-B14F-4D97-AF65-F5344CB8AC3E}">
        <p14:creationId xmlns:p14="http://schemas.microsoft.com/office/powerpoint/2010/main" val="32434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6. Yatırımın Geri Dönüş Oranları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91556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Gayrimenkul Amortisman Süresi / LEFKOŞA </a:t>
            </a:r>
            <a:r>
              <a:rPr lang="tr-TR" sz="2000" b="1" dirty="0"/>
              <a:t>(Nitelikli Apartman)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267744" y="1995686"/>
            <a:ext cx="648072" cy="1944216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1520" y="1995686"/>
            <a:ext cx="1944216" cy="19442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M2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fiyatı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750GBP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Ortalama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60.000GBP</a:t>
            </a:r>
          </a:p>
        </p:txBody>
      </p:sp>
      <p:sp>
        <p:nvSpPr>
          <p:cNvPr id="20" name="Oval 19"/>
          <p:cNvSpPr/>
          <p:nvPr/>
        </p:nvSpPr>
        <p:spPr>
          <a:xfrm>
            <a:off x="2987824" y="1995686"/>
            <a:ext cx="1944216" cy="19442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KİRA GETİRİSİ AYLIK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 GBP</a:t>
            </a:r>
          </a:p>
        </p:txBody>
      </p:sp>
      <p:sp>
        <p:nvSpPr>
          <p:cNvPr id="22" name="Equal 21"/>
          <p:cNvSpPr/>
          <p:nvPr/>
        </p:nvSpPr>
        <p:spPr>
          <a:xfrm>
            <a:off x="5292080" y="2571750"/>
            <a:ext cx="914400" cy="91440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6300192" y="1635646"/>
            <a:ext cx="2771800" cy="237626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YIL </a:t>
            </a:r>
          </a:p>
        </p:txBody>
      </p:sp>
    </p:spTree>
    <p:extLst>
      <p:ext uri="{BB962C8B-B14F-4D97-AF65-F5344CB8AC3E}">
        <p14:creationId xmlns:p14="http://schemas.microsoft.com/office/powerpoint/2010/main" val="26223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7. Kuzey Kıbrıs Emlak hareketlerinde ‘’IN’’</a:t>
            </a:r>
            <a:r>
              <a:rPr lang="tr-TR" sz="2400" dirty="0" err="1">
                <a:solidFill>
                  <a:schemeClr val="bg1"/>
                </a:solidFill>
              </a:rPr>
              <a:t>ler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012160" y="1419622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NİTELİKLİ </a:t>
            </a:r>
          </a:p>
          <a:p>
            <a:pPr algn="ctr"/>
            <a:r>
              <a:rPr lang="tr-TR" sz="2800" b="1" dirty="0"/>
              <a:t>APARTMANLAR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8645">
            <a:off x="195311" y="1044728"/>
            <a:ext cx="5579412" cy="313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791">
            <a:off x="5954851" y="2924940"/>
            <a:ext cx="3000042" cy="194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19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7. Kıbrıs Emlak Hareketlerinde ‘’IN’’</a:t>
            </a:r>
            <a:r>
              <a:rPr lang="tr-TR" sz="2400" dirty="0" err="1">
                <a:solidFill>
                  <a:schemeClr val="bg1"/>
                </a:solidFill>
              </a:rPr>
              <a:t>ler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860032" y="987574"/>
            <a:ext cx="4212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RESIDENCE BİNALAR</a:t>
            </a:r>
          </a:p>
          <a:p>
            <a:pPr algn="ctr"/>
            <a:r>
              <a:rPr lang="tr-TR" sz="2800" b="1" dirty="0"/>
              <a:t>VE </a:t>
            </a:r>
          </a:p>
          <a:p>
            <a:pPr algn="ctr"/>
            <a:r>
              <a:rPr lang="tr-TR" sz="2800" b="1" dirty="0"/>
              <a:t>DEĞİŞEN YAŞAM STİLİ</a:t>
            </a:r>
          </a:p>
        </p:txBody>
      </p:sp>
      <p:pic>
        <p:nvPicPr>
          <p:cNvPr id="11266" name="Picture 2" descr="magic plus girne ile ilgili görsel sonuc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43558"/>
            <a:ext cx="4176464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agic plus girne ile ilgili görsel sonuc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267856"/>
            <a:ext cx="4032448" cy="183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agic plus girne ile ilgili görsel sonuc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3267857"/>
            <a:ext cx="4176463" cy="1834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2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7. Kıbrıs Emlak hareketlerinde ‘’IN’’</a:t>
            </a:r>
            <a:r>
              <a:rPr lang="tr-TR" sz="2400" dirty="0" err="1">
                <a:solidFill>
                  <a:schemeClr val="bg1"/>
                </a:solidFill>
              </a:rPr>
              <a:t>ler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932040" y="915566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VİLLALAR VE APARTMANLARDAN OLUŞAN SİTELER </a:t>
            </a:r>
          </a:p>
          <a:p>
            <a:pPr algn="ctr"/>
            <a:r>
              <a:rPr lang="tr-TR" sz="2800" b="1" dirty="0"/>
              <a:t>(KARMA PROJELER)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436" y="3011451"/>
            <a:ext cx="8686052" cy="201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718" y="951570"/>
            <a:ext cx="4158266" cy="182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2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5"/>
          <p:cNvSpPr/>
          <p:nvPr/>
        </p:nvSpPr>
        <p:spPr>
          <a:xfrm>
            <a:off x="827585" y="-1"/>
            <a:ext cx="4283969" cy="62753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6574" y="47619"/>
            <a:ext cx="5911306" cy="619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1. Biz </a:t>
            </a: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(KTEAM) </a:t>
            </a: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kimiz? 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Dikdörtgen 3"/>
          <p:cNvSpPr/>
          <p:nvPr/>
        </p:nvSpPr>
        <p:spPr>
          <a:xfrm>
            <a:off x="399834" y="2733840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E.Dilek</a:t>
            </a:r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Kaya </a:t>
            </a:r>
          </a:p>
          <a:p>
            <a:pPr algn="ctr"/>
            <a:r>
              <a:rPr lang="tr-T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Lider Danışman</a:t>
            </a:r>
          </a:p>
        </p:txBody>
      </p:sp>
      <p:sp>
        <p:nvSpPr>
          <p:cNvPr id="10" name="Dikdörtgen 3"/>
          <p:cNvSpPr/>
          <p:nvPr/>
        </p:nvSpPr>
        <p:spPr>
          <a:xfrm>
            <a:off x="6274748" y="2517722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Yasin </a:t>
            </a:r>
            <a:r>
              <a:rPr lang="tr-T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Kurşuntel</a:t>
            </a:r>
            <a:endParaRPr lang="tr-T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tr-T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Lider Danışman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3430">
            <a:off x="188438" y="1038395"/>
            <a:ext cx="2720677" cy="1529634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2211">
            <a:off x="6314068" y="910474"/>
            <a:ext cx="2577963" cy="1446582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1661">
            <a:off x="3218826" y="2451238"/>
            <a:ext cx="2896928" cy="1628727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" descr="KW_KTEAM_V1[4]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526" y="793570"/>
            <a:ext cx="2520280" cy="95042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Dikdörtgen 3"/>
          <p:cNvSpPr/>
          <p:nvPr/>
        </p:nvSpPr>
        <p:spPr>
          <a:xfrm>
            <a:off x="5631231" y="3949211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Uğur Kaya </a:t>
            </a:r>
          </a:p>
          <a:p>
            <a:pPr algn="ctr"/>
            <a:r>
              <a:rPr lang="tr-T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 ve Ürün Geliştirme </a:t>
            </a:r>
          </a:p>
        </p:txBody>
      </p:sp>
      <p:sp>
        <p:nvSpPr>
          <p:cNvPr id="21" name="Dikdörtgen 3"/>
          <p:cNvSpPr/>
          <p:nvPr/>
        </p:nvSpPr>
        <p:spPr>
          <a:xfrm>
            <a:off x="942522" y="3837563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Maral </a:t>
            </a:r>
            <a:r>
              <a:rPr lang="tr-T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Abdalimova</a:t>
            </a:r>
            <a:endParaRPr lang="tr-T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tr-T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Satış Sonrası Hizmetler</a:t>
            </a:r>
          </a:p>
        </p:txBody>
      </p:sp>
      <p:sp>
        <p:nvSpPr>
          <p:cNvPr id="22" name="Dikdörtgen 3"/>
          <p:cNvSpPr/>
          <p:nvPr/>
        </p:nvSpPr>
        <p:spPr>
          <a:xfrm>
            <a:off x="3231774" y="4245810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Maysa</a:t>
            </a:r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Şahin</a:t>
            </a:r>
          </a:p>
          <a:p>
            <a:pPr algn="ctr"/>
            <a:r>
              <a:rPr lang="tr-T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Müşteri İlişkileri</a:t>
            </a:r>
          </a:p>
        </p:txBody>
      </p:sp>
    </p:spTree>
    <p:extLst>
      <p:ext uri="{BB962C8B-B14F-4D97-AF65-F5344CB8AC3E}">
        <p14:creationId xmlns:p14="http://schemas.microsoft.com/office/powerpoint/2010/main" val="2357539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7. Kıbrıs Emlak hareketlerinde ‘’IN’’</a:t>
            </a:r>
            <a:r>
              <a:rPr lang="tr-TR" sz="2400" dirty="0" err="1">
                <a:solidFill>
                  <a:schemeClr val="bg1"/>
                </a:solidFill>
              </a:rPr>
              <a:t>ler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932040" y="915566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VİLLALAR VE APARTMANLARDAN OLUŞAN SİTELER </a:t>
            </a:r>
          </a:p>
          <a:p>
            <a:pPr algn="ctr"/>
            <a:r>
              <a:rPr lang="tr-TR" sz="2800" b="1" dirty="0"/>
              <a:t>(KARMA PROJELER)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82403"/>
            <a:ext cx="3635598" cy="208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27" y="2931790"/>
            <a:ext cx="3672399" cy="208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2931790"/>
            <a:ext cx="3708227" cy="2119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1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7. Kıbrıs Emlak Hareketlerinde ‘’IN’’</a:t>
            </a:r>
            <a:r>
              <a:rPr lang="tr-TR" sz="2400" dirty="0" err="1">
                <a:solidFill>
                  <a:schemeClr val="bg1"/>
                </a:solidFill>
              </a:rPr>
              <a:t>ler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95536" y="73554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YURT ve TURİZM YATIRIMLARI</a:t>
            </a:r>
          </a:p>
        </p:txBody>
      </p:sp>
      <p:pic>
        <p:nvPicPr>
          <p:cNvPr id="9218" name="Picture 2" descr="TÜFEKÇİ PRİME LİVİNG ÖĞRENCİ YURDU ile ilgili görsel sonucu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866" y="1493537"/>
            <a:ext cx="4681182" cy="3238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ÜFEKÇİ PRİME LİVİNG ÖĞRENCİ YURDU ile ilgili görsel sonuc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219822"/>
            <a:ext cx="3118993" cy="155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ÜFEKÇİ PRİME LİVİNG ÖĞRENCİ YURDU ile ilgili görsel sonuc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91630"/>
            <a:ext cx="3118993" cy="155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2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52" y="735546"/>
            <a:ext cx="8481844" cy="4407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Geleceği Parlak Yatırım </a:t>
            </a:r>
          </a:p>
          <a:p>
            <a:pPr marL="0" indent="0">
              <a:buNone/>
            </a:pP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Konutta Sterlin bazında yıllık %10-80 artış</a:t>
            </a:r>
          </a:p>
          <a:p>
            <a:pPr marL="0" indent="0">
              <a:buNone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Arazide Sterlin bazında yıllık %25-100 artış</a:t>
            </a:r>
          </a:p>
          <a:p>
            <a:pPr marL="0" indent="0">
              <a:buNone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Girne ve Lefkoşa’da bitmiş hazıra daire bulmak zordur!</a:t>
            </a:r>
          </a:p>
          <a:p>
            <a:pPr marL="0" indent="0">
              <a:buNone/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Yüksek Kira Geliri</a:t>
            </a:r>
          </a:p>
          <a:p>
            <a:pPr marL="0" indent="0">
              <a:buNone/>
            </a:pP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Girne ve Lefkoşa’da halen kiralanacak ev yoktur!</a:t>
            </a:r>
          </a:p>
          <a:p>
            <a:pPr marL="0" indent="0">
              <a:buNone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Yatırımın 10-12 yılda kira gelirleri ile dönüşünü</a:t>
            </a:r>
          </a:p>
          <a:p>
            <a:pPr marL="0" indent="0">
              <a:buNone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GBP döviz ile kira geliri ve değer artışı </a:t>
            </a:r>
          </a:p>
          <a:p>
            <a:pPr marL="0" indent="0">
              <a:buNone/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Kolay Alım ve Yönetim </a:t>
            </a:r>
          </a:p>
          <a:p>
            <a:pPr marL="0" indent="0">
              <a:buNone/>
            </a:pP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En az formalite ile uygun fiyatlı mülk edinme</a:t>
            </a:r>
          </a:p>
          <a:p>
            <a:pPr marL="0" indent="0">
              <a:buNone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TC kimlik ile Türkçe işlem yapma kolaylığı</a:t>
            </a:r>
          </a:p>
          <a:p>
            <a:pPr marL="0" indent="0">
              <a:buNone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KW Danışmanlarından tüm süreçlerde yetkin hizmet garantisi</a:t>
            </a:r>
          </a:p>
          <a:p>
            <a:pPr marL="0" indent="0">
              <a:buNone/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Cazip yaşam imkanları</a:t>
            </a:r>
          </a:p>
          <a:p>
            <a:pPr marL="0" indent="0">
              <a:buNone/>
            </a:pP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Sakin (yavaş) ve güvenli şehirler</a:t>
            </a:r>
          </a:p>
          <a:p>
            <a:pPr marL="0" indent="0">
              <a:buNone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Müstakil evlerde ve apartmanlarda rahat yaşantı ve iyi komşuluk</a:t>
            </a:r>
          </a:p>
          <a:p>
            <a:pPr marL="0" indent="0">
              <a:buNone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Türkiye’ye kolay ulaşım imkanları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3226" y="235936"/>
            <a:ext cx="5400600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 8. Özetle; Neden Kıbrıs’a Yatırım Yapalım?</a:t>
            </a:r>
          </a:p>
          <a:p>
            <a:r>
              <a:rPr lang="tr-TR" sz="2200" b="1" dirty="0">
                <a:solidFill>
                  <a:schemeClr val="bg1"/>
                </a:solidFill>
              </a:rPr>
              <a:t> </a:t>
            </a:r>
            <a:endParaRPr lang="en-GB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66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9542"/>
            <a:ext cx="8712968" cy="4443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1 - Tapu (Koçan) Çeşitleri  Nedir? </a:t>
            </a:r>
          </a:p>
          <a:p>
            <a:pPr>
              <a:buFontTx/>
              <a:buChar char="-"/>
            </a:pP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Türk Tapu: 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1974 öncesinde Türklere ait yerler için iade edilir. 	</a:t>
            </a:r>
          </a:p>
          <a:p>
            <a:pPr>
              <a:buFontTx/>
              <a:buChar char="-"/>
            </a:pP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Eşdeğer Tapu: 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Güney kısmında karşılığı puantaj ile çözülmüş yerlerdir. %100 Eşdeğer tüm tapulara Türk ve Kıbrıs Bankalarından %75’e kadar </a:t>
            </a:r>
            <a:r>
              <a:rPr lang="tr-T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Morgage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Kredisi verilmektedir. Herhangi bir riski yoktur! </a:t>
            </a:r>
          </a:p>
          <a:p>
            <a:pPr>
              <a:buFontTx/>
              <a:buChar char="-"/>
            </a:pP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Tahsis Tapu: 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Devletin tahsis ettiği yerlerdir. Kullanım hakkı alıcıya aittir. Bankalar bu tip tapulara şimdilik </a:t>
            </a:r>
            <a:r>
              <a:rPr lang="tr-T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Morgage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kredisi kullandırmazlar. </a:t>
            </a:r>
          </a:p>
          <a:p>
            <a:pPr marL="0" indent="0">
              <a:buNone/>
            </a:pP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2 - Türkiye Vatandaşı Hangi Şartlar ile Mülk Edinebilir? </a:t>
            </a:r>
          </a:p>
          <a:p>
            <a:pPr>
              <a:buFontTx/>
              <a:buChar char="-"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Her bir TC Kimlik ile 1 adet konut VEYA 1 dönüm arazi alınabilir. </a:t>
            </a:r>
          </a:p>
          <a:p>
            <a:pPr marL="0" indent="0">
              <a:buNone/>
            </a:pP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3 </a:t>
            </a:r>
            <a:r>
              <a:rPr lang="mr-I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</a:t>
            </a: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Oturma İzni veya Vatandaşlık Alınabiliyor mu? </a:t>
            </a:r>
          </a:p>
          <a:p>
            <a:pPr>
              <a:buFontTx/>
              <a:buChar char="-"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Tapu devrinden sonra oturma izni 1 yıl olarak alınır, her yıl yenilenir. 3.yıldan sonra ‘Süresiz Oturma İzni’ alınır.</a:t>
            </a:r>
          </a:p>
          <a:p>
            <a:pPr>
              <a:buFontTx/>
              <a:buChar char="-"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11 yıl süre ile oturma ve çalışma izini ile </a:t>
            </a:r>
            <a:r>
              <a:rPr lang="tr-T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ada’da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yaşanırsa Vatandaşlık almak mümkündür. </a:t>
            </a:r>
          </a:p>
          <a:p>
            <a:pPr>
              <a:buFontTx/>
              <a:buChar char="-"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65 yaş üzerindekiler ‘Süresiz Oturma İznini’ hemen alabilirler. </a:t>
            </a:r>
          </a:p>
          <a:p>
            <a:pPr marL="0" indent="0">
              <a:buNone/>
            </a:pP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4 </a:t>
            </a:r>
            <a:r>
              <a:rPr lang="mr-I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</a:t>
            </a: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Satın alma Süreçleri Nasıl? </a:t>
            </a:r>
          </a:p>
          <a:p>
            <a:pPr>
              <a:buFontTx/>
              <a:buChar char="-"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Satış sözleşmesi imzalanır, Maliye’ye damga vergisi ile resmileşir, Sözleşme Tapu’ya kayıt (şerh) edilir. Onay ile Tapu Devri yapılır. </a:t>
            </a:r>
          </a:p>
          <a:p>
            <a:pPr>
              <a:buFontTx/>
              <a:buChar char="-"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Tapu devri onayı bakanlar kurulu kararı ile yaklaşık 30günde verilmektedir.</a:t>
            </a:r>
          </a:p>
          <a:p>
            <a:pPr>
              <a:buFontTx/>
              <a:buChar char="-"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Bir defaya mahsus %3 Tapu Harcı Muafiyeti uygulanır. 1 adet mülk sınırsız sayıda al-sat yapılabilir. 2.inci satışlarda %6 Tapu Harcı ödenir. </a:t>
            </a:r>
          </a:p>
          <a:p>
            <a:pPr>
              <a:buFontTx/>
              <a:buChar char="-"/>
            </a:pPr>
            <a:endParaRPr lang="tr-TR" sz="14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0" indent="0">
              <a:buNone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3226" y="51470"/>
            <a:ext cx="5400600" cy="508502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 İlk 10 Soru ve Cevapları </a:t>
            </a:r>
          </a:p>
        </p:txBody>
      </p:sp>
    </p:spTree>
    <p:extLst>
      <p:ext uri="{BB962C8B-B14F-4D97-AF65-F5344CB8AC3E}">
        <p14:creationId xmlns:p14="http://schemas.microsoft.com/office/powerpoint/2010/main" val="278433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35546"/>
            <a:ext cx="8712968" cy="4407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5 - Birden Fazla Gayrimenkul Nasıl Alabilirim? </a:t>
            </a:r>
          </a:p>
          <a:p>
            <a:pPr>
              <a:buFontTx/>
              <a:buChar char="-"/>
            </a:pPr>
            <a:r>
              <a:rPr lang="tr-TR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Çok alımlarda; Mutlaka tapu devri isteniyorsa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eş-akraba üzerine tapu devri yapılabilir. </a:t>
            </a:r>
          </a:p>
          <a:p>
            <a:pPr>
              <a:buFontTx/>
              <a:buChar char="-"/>
            </a:pPr>
            <a:r>
              <a:rPr lang="tr-T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Uluslarası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sermayeli bir şirket kurarak şirket üzerine </a:t>
            </a:r>
            <a:r>
              <a:rPr lang="tr-TR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sınırsız gayrimenkul 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alınabilir. </a:t>
            </a:r>
          </a:p>
          <a:p>
            <a:pPr>
              <a:buFontTx/>
              <a:buChar char="-"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Gayrimenkul Sözleşmesinin tapuya şerh edilmesi ile sözleşmeli birçok mülkiyet hakkına sahip olunabilir. </a:t>
            </a:r>
            <a:endParaRPr lang="tr-T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6 - Gayrimenkulü Nasıl Kiraya verebilirim? </a:t>
            </a:r>
          </a:p>
          <a:p>
            <a:pPr>
              <a:buFontTx/>
              <a:buChar char="-"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Mülklerinizi kiraya verilmesi için sizin yorulmanızı istemiyoruz. ‘’Kiralama Departmanımız’’ sizlere en uygun kiracıyı bulmakta, kontratları düzenlemekte, depozito </a:t>
            </a:r>
            <a:r>
              <a:rPr lang="tr-T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ayarlamaları ücretsiz sağlamaktadır. </a:t>
            </a:r>
          </a:p>
          <a:p>
            <a:pPr>
              <a:buFontTx/>
              <a:buChar char="-"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Siz sadece banka hesaplarında kira gelirinizi kontrol edersiniz. Olası kiracı değişimde gerekli kontroller yapılır, sunacağımız rapor doğrultusunda depozito iadesini yaparsınız. Yeni kiracınız en kısa sürede aynı süreç ile takip edilir.</a:t>
            </a:r>
          </a:p>
          <a:p>
            <a:pPr>
              <a:buFontTx/>
              <a:buChar char="-"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Dairelerin ‘Eşyalı’ olarak kiralanması daha kolaydır. Eşya alımı, montajları, kiracı sonrası kontrolleri sürecinde KW Danışmanı her zaman sürecin sorumlusudur. Bu hizmet ‘</a:t>
            </a:r>
            <a:r>
              <a:rPr lang="tr-T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Property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Managment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 olarak belirli bir dönem ücretsiz olarak sunulmaktadır.  İleri dönemde istenirse bu hizmet %5 bedelle sağlanabilir. </a:t>
            </a:r>
          </a:p>
          <a:p>
            <a:pPr marL="0" indent="0">
              <a:buNone/>
            </a:pP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 </a:t>
            </a:r>
            <a:r>
              <a:rPr lang="mr-I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Gayrimenkul İçin Ne Kadar Vergi Ödenir?</a:t>
            </a:r>
          </a:p>
          <a:p>
            <a:pPr>
              <a:buFontTx/>
              <a:buChar char="-"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Kira gelir vergisi olarak %10 Stopaj ödenir. Gelir vergisi ödenmez. </a:t>
            </a:r>
          </a:p>
          <a:p>
            <a:pPr>
              <a:buFontTx/>
              <a:buChar char="-"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Alım-satımlarda GENELDE Belediye </a:t>
            </a:r>
            <a:r>
              <a:rPr lang="tr-T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Raiç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Bedel üzerinden işlem yapılır. Eğer gelir vergisine tabi olacak bir rakam oluşursa yine %10 Stopaj ödenir, gelir vergisi ödenmez. </a:t>
            </a:r>
          </a:p>
          <a:p>
            <a:pPr>
              <a:buFontTx/>
              <a:buChar char="-"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Emlak vergisi yıllık standart olarak daireler için 100TL, müstakil evler için 200TL’dir.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3226" y="51470"/>
            <a:ext cx="5400600" cy="508502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 İlk 10 Soru ve Cevapları </a:t>
            </a:r>
          </a:p>
        </p:txBody>
      </p:sp>
    </p:spTree>
    <p:extLst>
      <p:ext uri="{BB962C8B-B14F-4D97-AF65-F5344CB8AC3E}">
        <p14:creationId xmlns:p14="http://schemas.microsoft.com/office/powerpoint/2010/main" val="1927654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35546"/>
            <a:ext cx="8712968" cy="4407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</a:t>
            </a:r>
            <a:r>
              <a:rPr lang="mr-I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Konut Kredisi </a:t>
            </a:r>
            <a:r>
              <a:rPr lang="tr-T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Kullanabilirmiyim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</a:p>
          <a:p>
            <a:pPr>
              <a:buFontTx/>
              <a:buChar char="-"/>
            </a:pP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 Bankası, İşbank, TEB, Ziraat gibi Türkiye Merkezli bankalardan Konut Kredisi kullanabilirsiniz. </a:t>
            </a:r>
          </a:p>
          <a:p>
            <a:pPr>
              <a:buFontTx/>
              <a:buChar char="-"/>
            </a:pPr>
            <a:r>
              <a:rPr lang="tr-T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Türkiyedeki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kredi notunuz doğrultusunda, mülkün ekspertiz raporu ile kredi hazırlanır. İpotek işlemi </a:t>
            </a:r>
            <a:r>
              <a:rPr lang="tr-T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Kıbrıs’daki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tapu dairelerinden gerçekleşir. </a:t>
            </a:r>
          </a:p>
          <a:p>
            <a:pPr>
              <a:buFontTx/>
              <a:buChar char="-"/>
            </a:pP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 </a:t>
            </a:r>
            <a:r>
              <a:rPr lang="mr-I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Emlak Alırken İlave Maliyetler Nelerdir? </a:t>
            </a:r>
          </a:p>
          <a:p>
            <a:pPr>
              <a:buFontTx/>
              <a:buChar char="-"/>
            </a:pP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Belediye rayiç bedel üzerinden %5 KDV (Genellikle) </a:t>
            </a:r>
          </a:p>
          <a:p>
            <a:pPr>
              <a:buFontTx/>
              <a:buChar char="-"/>
            </a:pP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Belediye rayiç bedel üzerinden %3 Tapu harcı (Genellikle) </a:t>
            </a:r>
          </a:p>
          <a:p>
            <a:pPr>
              <a:buFontTx/>
              <a:buChar char="-"/>
            </a:pP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Elektrik trafo katkı payı 1.000GBP , Su-</a:t>
            </a:r>
            <a:r>
              <a:rPr lang="tr-T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kanalizayon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katkı payı 500GBP  Standart Ödemelerdir.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(Tüm Gayrimenkuller için) </a:t>
            </a: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Tercihen Eşya (yaklaşık 3000-4000GBP) </a:t>
            </a:r>
          </a:p>
          <a:p>
            <a:pPr>
              <a:buFontTx/>
              <a:buChar char="-"/>
            </a:pP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10- Hizmet Bedeli Olarak Ne Ödeyeceğim? </a:t>
            </a:r>
          </a:p>
          <a:p>
            <a:pPr>
              <a:buFontTx/>
              <a:buChar char="-"/>
            </a:pP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Kıbrıs emlak piyasasında her zaman SATICI hizmet bedeli öder. Dolayısı ile siz alım yaparken hizmet bedeli ödemezsiniz.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3226" y="51470"/>
            <a:ext cx="5400600" cy="508502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 İlk 10 Soru ve Cevapları </a:t>
            </a:r>
          </a:p>
        </p:txBody>
      </p:sp>
    </p:spTree>
    <p:extLst>
      <p:ext uri="{BB962C8B-B14F-4D97-AF65-F5344CB8AC3E}">
        <p14:creationId xmlns:p14="http://schemas.microsoft.com/office/powerpoint/2010/main" val="3816477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843558"/>
            <a:ext cx="8319120" cy="17281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r-T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Soru </a:t>
            </a:r>
            <a:r>
              <a:rPr lang="mr-IN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tr-T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Cevap </a:t>
            </a:r>
            <a:r>
              <a:rPr lang="mr-IN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tr-T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AHA!!!</a:t>
            </a:r>
          </a:p>
          <a:p>
            <a:pPr marL="0" indent="0" algn="ctr">
              <a:buNone/>
            </a:pPr>
            <a:r>
              <a:rPr lang="tr-T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</a:p>
          <a:p>
            <a:pPr marL="0" indent="0" algn="ctr">
              <a:buNone/>
            </a:pPr>
            <a:r>
              <a:rPr lang="tr-T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Teşekkürler</a:t>
            </a:r>
          </a:p>
          <a:p>
            <a:pPr marL="0" indent="0">
              <a:buNone/>
            </a:pPr>
            <a:endParaRPr lang="tr-TR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4246441"/>
            <a:ext cx="1682612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KW_KTEAM_V1[4]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227934"/>
            <a:ext cx="1728192" cy="666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59904" y="2841780"/>
            <a:ext cx="416808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İstanbul Satış Ofisi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KWBeyoğlu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Refik Saydam Cad. Haliç Apt. No:23 K:2 D:4 Beyoğlu - İstanbul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88024" y="2841780"/>
            <a:ext cx="416808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Kıbrıs Satış Ofisi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KWKuzeyKıbrıs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Soydan Business Center No:25 Karakum – Girne – K.K.T.C.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2895786"/>
            <a:ext cx="0" cy="1188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6738" y="4227934"/>
            <a:ext cx="2644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www.kw</a:t>
            </a:r>
            <a:r>
              <a:rPr lang="tr-TR" sz="2000" b="1" u="sng" dirty="0" err="1"/>
              <a:t>turkiye</a:t>
            </a:r>
            <a:r>
              <a:rPr lang="en-US" sz="2000" b="1" u="sng" dirty="0"/>
              <a:t>.com</a:t>
            </a:r>
            <a:r>
              <a:rPr lang="tr-TR" sz="2000" b="1" u="sng" dirty="0"/>
              <a:t>.tr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382543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/>
              <a:t>2.    Kıbrıs Hakkında Genel Bilgiler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789552"/>
            <a:ext cx="8229600" cy="1836204"/>
          </a:xfrm>
        </p:spPr>
        <p:txBody>
          <a:bodyPr>
            <a:normAutofit fontScale="47500" lnSpcReduction="20000"/>
          </a:bodyPr>
          <a:lstStyle/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 5 ilçeden oluşmaktadır;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Lefkoşa</a:t>
            </a:r>
          </a:p>
          <a:p>
            <a:pPr>
              <a:buFont typeface="Wingdings" pitchFamily="2" charset="2"/>
              <a:buChar char="ü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Girne</a:t>
            </a:r>
          </a:p>
          <a:p>
            <a:pPr>
              <a:buFont typeface="Wingdings" pitchFamily="2" charset="2"/>
              <a:buChar char="ü"/>
            </a:pP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Mağusa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Güzelyurt</a:t>
            </a:r>
          </a:p>
          <a:p>
            <a:pPr>
              <a:buFont typeface="Wingdings" pitchFamily="2" charset="2"/>
              <a:buChar char="ü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İskele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717544"/>
            <a:ext cx="8255938" cy="38164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033520" y="3088612"/>
            <a:ext cx="884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Lefkoşa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217673" y="269361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Girne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653968" y="3247617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Gazi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Mağusa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Dikdörtgen 8"/>
          <p:cNvSpPr/>
          <p:nvPr/>
        </p:nvSpPr>
        <p:spPr>
          <a:xfrm rot="19917932">
            <a:off x="1753069" y="3275155"/>
            <a:ext cx="1089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Güzelyurt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5940152" y="2256424"/>
            <a:ext cx="7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İskele</a:t>
            </a:r>
          </a:p>
        </p:txBody>
      </p:sp>
    </p:spTree>
    <p:extLst>
      <p:ext uri="{BB962C8B-B14F-4D97-AF65-F5344CB8AC3E}">
        <p14:creationId xmlns:p14="http://schemas.microsoft.com/office/powerpoint/2010/main" val="225357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Fiziki_12"/>
          <p:cNvPicPr>
            <a:picLocks noChangeAspect="1"/>
          </p:cNvPicPr>
          <p:nvPr/>
        </p:nvPicPr>
        <p:blipFill>
          <a:blip r:embed="rId2" cstate="email">
            <a:lum bright="-24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86" y="2675454"/>
            <a:ext cx="3952022" cy="198452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3390075" y="4731990"/>
            <a:ext cx="2147826" cy="324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NÜFUS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692093" y="1214632"/>
            <a:ext cx="3543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KKTC’nin toplam nüfusu 300.000’dir</a:t>
            </a:r>
            <a:endParaRPr lang="en-US" dirty="0"/>
          </a:p>
        </p:txBody>
      </p:sp>
      <p:grpSp>
        <p:nvGrpSpPr>
          <p:cNvPr id="7" name="Grup 6"/>
          <p:cNvGrpSpPr/>
          <p:nvPr/>
        </p:nvGrpSpPr>
        <p:grpSpPr>
          <a:xfrm>
            <a:off x="2935547" y="1329612"/>
            <a:ext cx="2928281" cy="1035617"/>
            <a:chOff x="2935546" y="1772816"/>
            <a:chExt cx="2928281" cy="1380823"/>
          </a:xfrm>
        </p:grpSpPr>
        <p:sp>
          <p:nvSpPr>
            <p:cNvPr id="8" name="Dikdörtgen 7"/>
            <p:cNvSpPr/>
            <p:nvPr/>
          </p:nvSpPr>
          <p:spPr>
            <a:xfrm>
              <a:off x="2935546" y="2051556"/>
              <a:ext cx="292828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 err="1"/>
                <a:t>Türkiye’li</a:t>
              </a:r>
              <a:r>
                <a:rPr lang="tr-TR" dirty="0"/>
                <a:t> çalışanlar ve aileleri</a:t>
              </a:r>
              <a:endParaRPr lang="en-US" dirty="0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4230409" y="1772816"/>
              <a:ext cx="338554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dirty="0"/>
                <a:t>+</a:t>
              </a:r>
              <a:endParaRPr lang="en-US" sz="2400" dirty="0"/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4230409" y="2319263"/>
              <a:ext cx="338554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dirty="0"/>
                <a:t>+</a:t>
              </a:r>
              <a:endParaRPr lang="en-US" sz="2400" dirty="0"/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3818864" y="2661196"/>
              <a:ext cx="116164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/>
                <a:t>Öğrenciler</a:t>
              </a:r>
              <a:endParaRPr lang="en-US" dirty="0"/>
            </a:p>
          </p:txBody>
        </p:sp>
      </p:grpSp>
      <p:sp>
        <p:nvSpPr>
          <p:cNvPr id="14" name="Sağ Ayraç 13"/>
          <p:cNvSpPr/>
          <p:nvPr/>
        </p:nvSpPr>
        <p:spPr>
          <a:xfrm>
            <a:off x="6372200" y="1121196"/>
            <a:ext cx="432048" cy="12788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6874993" y="1510685"/>
            <a:ext cx="1197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dirty="0"/>
              <a:t>600,000</a:t>
            </a:r>
            <a:endParaRPr lang="en-US" sz="2400" b="1" dirty="0"/>
          </a:p>
        </p:txBody>
      </p:sp>
      <p:sp>
        <p:nvSpPr>
          <p:cNvPr id="16" name="Dikdörtgen 15"/>
          <p:cNvSpPr/>
          <p:nvPr/>
        </p:nvSpPr>
        <p:spPr>
          <a:xfrm>
            <a:off x="5724128" y="2571750"/>
            <a:ext cx="290434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Lefkoşa 	%33,0 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Girne 		%29.5 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Gazi </a:t>
            </a:r>
            <a:r>
              <a:rPr lang="tr-TR" dirty="0" err="1"/>
              <a:t>Mağusa</a:t>
            </a:r>
            <a:r>
              <a:rPr lang="tr-TR" dirty="0"/>
              <a:t> 	%19.2 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Güzelyurt 	%10.5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İskele		%07.8 </a:t>
            </a:r>
            <a:endParaRPr lang="en-US" dirty="0"/>
          </a:p>
        </p:txBody>
      </p:sp>
      <p:sp>
        <p:nvSpPr>
          <p:cNvPr id="18" name="Rounded Rectangle 5"/>
          <p:cNvSpPr/>
          <p:nvPr/>
        </p:nvSpPr>
        <p:spPr>
          <a:xfrm>
            <a:off x="107504" y="87474"/>
            <a:ext cx="8856984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/>
              <a:t>2.    Kıbrıs Hakkında Genel Bilgiler</a:t>
            </a:r>
          </a:p>
        </p:txBody>
      </p:sp>
    </p:spTree>
    <p:extLst>
      <p:ext uri="{BB962C8B-B14F-4D97-AF65-F5344CB8AC3E}">
        <p14:creationId xmlns:p14="http://schemas.microsoft.com/office/powerpoint/2010/main" val="63872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KW_KTEAM_V1[4]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7303"/>
            <a:ext cx="1208604" cy="504056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1336"/>
            <a:ext cx="9144000" cy="4472164"/>
          </a:xfrm>
          <a:prstGeom prst="rect">
            <a:avLst/>
          </a:prstGeom>
        </p:spPr>
      </p:pic>
      <p:sp>
        <p:nvSpPr>
          <p:cNvPr id="8" name="Rounded Rectangle 5"/>
          <p:cNvSpPr/>
          <p:nvPr/>
        </p:nvSpPr>
        <p:spPr>
          <a:xfrm>
            <a:off x="107504" y="807554"/>
            <a:ext cx="6192688" cy="756084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PEKİ, EMLAK PİYASASI NEDEN HAREKETLİ? </a:t>
            </a:r>
          </a:p>
        </p:txBody>
      </p:sp>
      <p:sp>
        <p:nvSpPr>
          <p:cNvPr id="3" name="Rectangle 2"/>
          <p:cNvSpPr/>
          <p:nvPr/>
        </p:nvSpPr>
        <p:spPr>
          <a:xfrm>
            <a:off x="713678" y="1448688"/>
            <a:ext cx="4980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/>
              <a:t>YÜKSELEN DEĞER KIBRIS </a:t>
            </a:r>
          </a:p>
        </p:txBody>
      </p:sp>
    </p:spTree>
    <p:extLst>
      <p:ext uri="{BB962C8B-B14F-4D97-AF65-F5344CB8AC3E}">
        <p14:creationId xmlns:p14="http://schemas.microsoft.com/office/powerpoint/2010/main" val="34700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789553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/>
              <a:t>2007 yılından 2017’ye kadar  kapasite 15 </a:t>
            </a:r>
            <a:r>
              <a:rPr lang="tr-TR" sz="2000" b="1" dirty="0" err="1"/>
              <a:t>bin’den</a:t>
            </a:r>
            <a:r>
              <a:rPr lang="tr-TR" sz="2000" b="1" dirty="0"/>
              <a:t> 22 </a:t>
            </a:r>
            <a:r>
              <a:rPr lang="tr-TR" sz="2000" b="1" dirty="0" err="1"/>
              <a:t>bin’e</a:t>
            </a:r>
            <a:r>
              <a:rPr lang="tr-TR" sz="2000" b="1" dirty="0"/>
              <a:t> gelerek yıllık %7 olan büyüme; </a:t>
            </a:r>
            <a:r>
              <a:rPr lang="tr-TR" sz="2000" b="1" u="sng" dirty="0"/>
              <a:t>gelecek 2 yılda sıçrama yaparak %30 seviyeleri ile 40 bin yatak sayısına yükselecektir.  </a:t>
            </a:r>
          </a:p>
        </p:txBody>
      </p:sp>
      <p:sp>
        <p:nvSpPr>
          <p:cNvPr id="7" name="Rounded Rectangle 5"/>
          <p:cNvSpPr/>
          <p:nvPr/>
        </p:nvSpPr>
        <p:spPr>
          <a:xfrm>
            <a:off x="107504" y="87474"/>
            <a:ext cx="676875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>
                <a:solidFill>
                  <a:schemeClr val="bg1"/>
                </a:solidFill>
                <a:latin typeface="Arial"/>
                <a:cs typeface="Arial"/>
              </a:rPr>
              <a:t>3.1. Yükselen Sektör </a:t>
            </a:r>
            <a:r>
              <a:rPr lang="tr-TR" sz="2800" b="1" dirty="0">
                <a:solidFill>
                  <a:schemeClr val="bg1"/>
                </a:solidFill>
                <a:latin typeface="Arial"/>
                <a:cs typeface="Arial"/>
              </a:rPr>
              <a:t>TURİZM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547664" y="4713989"/>
            <a:ext cx="6408711" cy="324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TURİZM SEKTÖRÜNDEKİ BÜYÜMELER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05216"/>
            <a:ext cx="5472608" cy="280831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533646"/>
            <a:ext cx="2846934" cy="180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6353575" y="1571084"/>
            <a:ext cx="2374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Toplam </a:t>
            </a:r>
            <a:r>
              <a:rPr lang="tr-TR" sz="4800" b="1" spc="500" baseline="-20000" dirty="0">
                <a:solidFill>
                  <a:srgbClr val="FF0000"/>
                </a:solidFill>
              </a:rPr>
              <a:t>~</a:t>
            </a:r>
            <a:r>
              <a:rPr lang="tr-TR" sz="2000" b="1" dirty="0">
                <a:solidFill>
                  <a:srgbClr val="FF0000"/>
                </a:solidFill>
              </a:rPr>
              <a:t> 40,000</a:t>
            </a:r>
          </a:p>
        </p:txBody>
      </p:sp>
      <p:sp>
        <p:nvSpPr>
          <p:cNvPr id="13" name="Sağ Ok 12"/>
          <p:cNvSpPr/>
          <p:nvPr/>
        </p:nvSpPr>
        <p:spPr>
          <a:xfrm rot="17526864">
            <a:off x="5682542" y="1787209"/>
            <a:ext cx="827077" cy="22480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6444208" y="1561550"/>
            <a:ext cx="2304256" cy="676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82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547664" y="4713989"/>
            <a:ext cx="6408711" cy="324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TURİZM SEKTÖRÜNDEKİ BÜYÜMELER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804248" y="803481"/>
            <a:ext cx="21638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dirty="0"/>
              <a:t>Konaklama süresi de artıyor! 2017 yılında gelen yaklaşık 1 milyon turistin yaklaşık </a:t>
            </a:r>
            <a:br>
              <a:rPr lang="tr-TR" sz="1600" dirty="0"/>
            </a:br>
            <a:r>
              <a:rPr lang="tr-TR" sz="1600" dirty="0"/>
              <a:t>4 milyon gece konakladıkları ve ortalama 4 gün Kıbrıs’ta kaldıkları görülmüştür. </a:t>
            </a:r>
            <a:endParaRPr lang="tr-TR" sz="1600" u="sng" dirty="0"/>
          </a:p>
        </p:txBody>
      </p:sp>
      <p:sp>
        <p:nvSpPr>
          <p:cNvPr id="7" name="Rounded Rectangle 5"/>
          <p:cNvSpPr/>
          <p:nvPr/>
        </p:nvSpPr>
        <p:spPr>
          <a:xfrm>
            <a:off x="107504" y="87474"/>
            <a:ext cx="676875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>
                <a:solidFill>
                  <a:schemeClr val="bg1"/>
                </a:solidFill>
                <a:latin typeface="Arial"/>
                <a:cs typeface="Arial"/>
              </a:rPr>
              <a:t>3.1. Yükselen Sektör </a:t>
            </a:r>
            <a:r>
              <a:rPr lang="tr-TR" sz="2800" b="1" dirty="0">
                <a:solidFill>
                  <a:schemeClr val="bg1"/>
                </a:solidFill>
                <a:latin typeface="Arial"/>
                <a:cs typeface="Arial"/>
              </a:rPr>
              <a:t>TURİZM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0" t="4131" r="3917" b="5704"/>
          <a:stretch/>
        </p:blipFill>
        <p:spPr>
          <a:xfrm>
            <a:off x="179513" y="771550"/>
            <a:ext cx="6545529" cy="388843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57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391472" y="628500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5 YILDIZLI OTELLER</a:t>
            </a:r>
          </a:p>
        </p:txBody>
      </p:sp>
      <p:pic>
        <p:nvPicPr>
          <p:cNvPr id="2" name="Picture 1" descr="Screen Shot 2017-05-17 at 23.22.5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99542"/>
            <a:ext cx="4092277" cy="4443957"/>
          </a:xfrm>
          <a:prstGeom prst="rect">
            <a:avLst/>
          </a:prstGeom>
        </p:spPr>
      </p:pic>
      <p:pic>
        <p:nvPicPr>
          <p:cNvPr id="5" name="Picture 4" descr="Screen Shot 2017-05-17 at 23.25.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356" y="1059582"/>
            <a:ext cx="2860753" cy="3147256"/>
          </a:xfrm>
          <a:prstGeom prst="rect">
            <a:avLst/>
          </a:prstGeom>
        </p:spPr>
      </p:pic>
      <p:pic>
        <p:nvPicPr>
          <p:cNvPr id="6" name="Picture 5" descr="Screen Shot 2017-05-17 at 23.57.3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109" y="1059582"/>
            <a:ext cx="1224136" cy="1276228"/>
          </a:xfrm>
          <a:prstGeom prst="rect">
            <a:avLst/>
          </a:prstGeom>
        </p:spPr>
      </p:pic>
      <p:sp>
        <p:nvSpPr>
          <p:cNvPr id="9" name="Rounded Rectangle 5"/>
          <p:cNvSpPr/>
          <p:nvPr/>
        </p:nvSpPr>
        <p:spPr>
          <a:xfrm>
            <a:off x="107504" y="87474"/>
            <a:ext cx="676875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>
                <a:solidFill>
                  <a:schemeClr val="bg1"/>
                </a:solidFill>
                <a:latin typeface="Arial"/>
                <a:cs typeface="Arial"/>
              </a:rPr>
              <a:t>3.1. Yükselen Sektör </a:t>
            </a:r>
            <a:r>
              <a:rPr lang="tr-TR" sz="2800" b="1" dirty="0">
                <a:solidFill>
                  <a:schemeClr val="bg1"/>
                </a:solidFill>
                <a:latin typeface="Arial"/>
                <a:cs typeface="Arial"/>
              </a:rPr>
              <a:t>TURİZM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ACC7B-59CF-5247-A464-ED5C13BCF6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549" y="2931790"/>
            <a:ext cx="3594443" cy="2211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4F8E5-963C-3247-9FD4-62D76242C8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355" y="4408257"/>
            <a:ext cx="803637" cy="735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06BAE5-24EA-A142-AB8D-BED9359E05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059582"/>
            <a:ext cx="1202060" cy="8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2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44510</TotalTime>
  <Words>1423</Words>
  <Application>Microsoft Office PowerPoint</Application>
  <PresentationFormat>Презентация на цял екран (16:9)</PresentationFormat>
  <Paragraphs>282</Paragraphs>
  <Slides>36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36</vt:i4>
      </vt:variant>
    </vt:vector>
  </HeadingPairs>
  <TitlesOfParts>
    <vt:vector size="42" baseType="lpstr">
      <vt:lpstr>Arial</vt:lpstr>
      <vt:lpstr>Calibri</vt:lpstr>
      <vt:lpstr>Mangal</vt:lpstr>
      <vt:lpstr>Times New Roman</vt:lpstr>
      <vt:lpstr>Wingdings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ERINC</dc:creator>
  <cp:lastModifiedBy>Ayla Tural</cp:lastModifiedBy>
  <cp:revision>425</cp:revision>
  <dcterms:created xsi:type="dcterms:W3CDTF">2014-07-12T12:43:19Z</dcterms:created>
  <dcterms:modified xsi:type="dcterms:W3CDTF">2018-04-20T15:20:09Z</dcterms:modified>
</cp:coreProperties>
</file>