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02" r:id="rId2"/>
    <p:sldId id="340" r:id="rId3"/>
    <p:sldId id="324" r:id="rId4"/>
    <p:sldId id="412" r:id="rId5"/>
    <p:sldId id="414" r:id="rId6"/>
    <p:sldId id="434" r:id="rId7"/>
    <p:sldId id="440" r:id="rId8"/>
    <p:sldId id="415" r:id="rId9"/>
    <p:sldId id="433" r:id="rId10"/>
    <p:sldId id="416" r:id="rId11"/>
    <p:sldId id="417" r:id="rId12"/>
    <p:sldId id="418" r:id="rId13"/>
    <p:sldId id="419" r:id="rId14"/>
    <p:sldId id="421" r:id="rId15"/>
    <p:sldId id="379" r:id="rId16"/>
    <p:sldId id="382" r:id="rId17"/>
    <p:sldId id="380" r:id="rId18"/>
    <p:sldId id="381" r:id="rId19"/>
    <p:sldId id="383" r:id="rId20"/>
    <p:sldId id="441" r:id="rId21"/>
    <p:sldId id="442" r:id="rId22"/>
    <p:sldId id="443" r:id="rId23"/>
    <p:sldId id="422" r:id="rId24"/>
    <p:sldId id="396" r:id="rId25"/>
    <p:sldId id="397" r:id="rId26"/>
    <p:sldId id="395" r:id="rId27"/>
    <p:sldId id="410" r:id="rId28"/>
    <p:sldId id="411" r:id="rId29"/>
    <p:sldId id="409" r:id="rId30"/>
    <p:sldId id="403" r:id="rId31"/>
    <p:sldId id="405" r:id="rId32"/>
    <p:sldId id="375" r:id="rId33"/>
    <p:sldId id="368" r:id="rId34"/>
    <p:sldId id="432" r:id="rId35"/>
    <p:sldId id="431" r:id="rId36"/>
    <p:sldId id="435" r:id="rId37"/>
    <p:sldId id="436" r:id="rId38"/>
    <p:sldId id="437" r:id="rId39"/>
    <p:sldId id="438" r:id="rId40"/>
    <p:sldId id="439" r:id="rId41"/>
    <p:sldId id="399" r:id="rId42"/>
    <p:sldId id="401" r:id="rId43"/>
    <p:sldId id="370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2880">
          <p15:clr>
            <a:srgbClr val="A4A3A4"/>
          </p15:clr>
        </p15:guide>
        <p15:guide id="3" pos="68">
          <p15:clr>
            <a:srgbClr val="A4A3A4"/>
          </p15:clr>
        </p15:guide>
        <p15:guide id="4" pos="5692">
          <p15:clr>
            <a:srgbClr val="A4A3A4"/>
          </p15:clr>
        </p15:guide>
        <p15:guide id="5" orient="horz" pos="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000"/>
    <a:srgbClr val="F2F2F2"/>
    <a:srgbClr val="BB0000"/>
    <a:srgbClr val="A80000"/>
    <a:srgbClr val="9E0000"/>
    <a:srgbClr val="B00000"/>
    <a:srgbClr val="B61717"/>
    <a:srgbClr val="B40101"/>
    <a:srgbClr val="D21241"/>
    <a:srgbClr val="260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24" autoAdjust="0"/>
    <p:restoredTop sz="95342" autoAdjust="0"/>
  </p:normalViewPr>
  <p:slideViewPr>
    <p:cSldViewPr>
      <p:cViewPr varScale="1">
        <p:scale>
          <a:sx n="92" d="100"/>
          <a:sy n="92" d="100"/>
        </p:scale>
        <p:origin x="258" y="72"/>
      </p:cViewPr>
      <p:guideLst>
        <p:guide orient="horz" pos="935"/>
        <p:guide pos="2880"/>
        <p:guide pos="68"/>
        <p:guide pos="5692"/>
        <p:guide orient="horz" pos="7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4E524-D8E4-5144-AEFC-D644AFEE611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48655-E0DD-0147-9D2D-70AC2477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0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4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3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39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&amp; Photograph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8762392" y="113227"/>
            <a:ext cx="267308" cy="215258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8748991" y="96686"/>
            <a:ext cx="267308" cy="215258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716848" y="129896"/>
            <a:ext cx="327506" cy="143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8722789" y="4906808"/>
            <a:ext cx="292625" cy="128841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08198" y="4885567"/>
            <a:ext cx="2248701" cy="152885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69264" y="770384"/>
            <a:ext cx="3602736" cy="3602733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20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9143999" cy="51565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527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&amp; Photography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8762392" y="113227"/>
            <a:ext cx="267308" cy="215258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8748991" y="96686"/>
            <a:ext cx="267308" cy="215258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716848" y="129896"/>
            <a:ext cx="327506" cy="143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8722789" y="4906808"/>
            <a:ext cx="292625" cy="128841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08198" y="4885567"/>
            <a:ext cx="2248701" cy="152885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1700784"/>
            <a:ext cx="9144000" cy="34427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08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&amp; Photography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8762392" y="113227"/>
            <a:ext cx="267308" cy="215258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8748991" y="96686"/>
            <a:ext cx="267308" cy="215258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716848" y="129896"/>
            <a:ext cx="327506" cy="143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8722789" y="4906808"/>
            <a:ext cx="292625" cy="128841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08198" y="4885567"/>
            <a:ext cx="2248701" cy="152885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5358385" y="484632"/>
            <a:ext cx="3358464" cy="3296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318182" y="1399032"/>
            <a:ext cx="2040203" cy="33741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427151" y="1399032"/>
            <a:ext cx="2891030" cy="23825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01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&amp; Photography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8762392" y="113227"/>
            <a:ext cx="267308" cy="215258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8748991" y="96686"/>
            <a:ext cx="267308" cy="215258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716848" y="129896"/>
            <a:ext cx="327506" cy="143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8722789" y="4906808"/>
            <a:ext cx="292625" cy="128841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08198" y="4885567"/>
            <a:ext cx="2248701" cy="152885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27153" y="355917"/>
            <a:ext cx="2764105" cy="22158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3189949" y="355917"/>
            <a:ext cx="2764105" cy="22158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5952745" y="355917"/>
            <a:ext cx="2764105" cy="22158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427151" y="2571751"/>
            <a:ext cx="5525592" cy="22158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952745" y="2571751"/>
            <a:ext cx="2764105" cy="22158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23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7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4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8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2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3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1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352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75C25-30A7-4562-B8E2-0E97F84D9862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8144" y="473199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71800" y="39759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4B9B-58B0-4820-9DDB-350E7C40DB6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9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asin.kursuntel@kww.com.tr" TargetMode="External"/><Relationship Id="rId5" Type="http://schemas.openxmlformats.org/officeDocument/2006/relationships/image" Target="../media/image4.jpeg"/><Relationship Id="rId4" Type="http://schemas.openxmlformats.org/officeDocument/2006/relationships/hyperlink" Target="mailto:e.dilek.kaya@kwncyp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5"/>
          <p:cNvSpPr/>
          <p:nvPr/>
        </p:nvSpPr>
        <p:spPr>
          <a:xfrm>
            <a:off x="827587" y="642938"/>
            <a:ext cx="4283969" cy="47065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437624"/>
            <a:ext cx="8335416" cy="76958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KIBRIS YATIRIM FIRSATLAR SUNUMU</a:t>
            </a:r>
            <a:endParaRPr lang="tr-TR" sz="4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tr-TR" sz="4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tr-TR" sz="4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KW_KTEAM_V1[4]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219822"/>
            <a:ext cx="2016224" cy="71282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635896" y="2895786"/>
            <a:ext cx="1181944" cy="166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Hazırlayan;</a:t>
            </a:r>
          </a:p>
        </p:txBody>
      </p:sp>
      <p:pic>
        <p:nvPicPr>
          <p:cNvPr id="4" name="Picture 3" descr="Dilek Kaya KW NCYP Danışman Fotoğrafı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193708"/>
            <a:ext cx="1080120" cy="1040435"/>
          </a:xfrm>
          <a:prstGeom prst="rect">
            <a:avLst/>
          </a:prstGeom>
        </p:spPr>
      </p:pic>
      <p:sp>
        <p:nvSpPr>
          <p:cNvPr id="9" name="Dikdörtgen 3"/>
          <p:cNvSpPr/>
          <p:nvPr/>
        </p:nvSpPr>
        <p:spPr>
          <a:xfrm>
            <a:off x="0" y="3273828"/>
            <a:ext cx="2627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 err="1"/>
              <a:t>E.Dilek</a:t>
            </a:r>
            <a:r>
              <a:rPr lang="tr-TR" sz="1400" dirty="0"/>
              <a:t> Kaya </a:t>
            </a:r>
          </a:p>
          <a:p>
            <a:pPr algn="ctr"/>
            <a:r>
              <a:rPr lang="tr-TR" sz="1400" dirty="0">
                <a:hlinkClick r:id="rId4"/>
              </a:rPr>
              <a:t>e.dilek.kaya@kwncyp.com</a:t>
            </a:r>
            <a:endParaRPr lang="tr-TR" sz="1400" dirty="0"/>
          </a:p>
          <a:p>
            <a:pPr algn="ctr"/>
            <a:r>
              <a:rPr lang="tr-TR" sz="1400" dirty="0"/>
              <a:t>0533 861 13 61</a:t>
            </a:r>
          </a:p>
        </p:txBody>
      </p:sp>
      <p:pic>
        <p:nvPicPr>
          <p:cNvPr id="7" name="Picture 6" descr="KW potre web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2211710"/>
            <a:ext cx="1152128" cy="1079075"/>
          </a:xfrm>
          <a:prstGeom prst="rect">
            <a:avLst/>
          </a:prstGeom>
        </p:spPr>
      </p:pic>
      <p:sp>
        <p:nvSpPr>
          <p:cNvPr id="10" name="Dikdörtgen 3"/>
          <p:cNvSpPr/>
          <p:nvPr/>
        </p:nvSpPr>
        <p:spPr>
          <a:xfrm>
            <a:off x="5940152" y="3273828"/>
            <a:ext cx="2627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/>
              <a:t>Yasin </a:t>
            </a:r>
            <a:r>
              <a:rPr lang="tr-TR" sz="1400" dirty="0" err="1"/>
              <a:t>Kurşuntel</a:t>
            </a:r>
            <a:endParaRPr lang="tr-TR" sz="1400" dirty="0"/>
          </a:p>
          <a:p>
            <a:pPr algn="ctr"/>
            <a:r>
              <a:rPr lang="tr-TR" sz="1400" dirty="0">
                <a:hlinkClick r:id="rId6"/>
              </a:rPr>
              <a:t>yasin.kursuntel@kww.com.tr</a:t>
            </a:r>
            <a:endParaRPr lang="tr-TR" sz="1400" dirty="0"/>
          </a:p>
          <a:p>
            <a:pPr algn="ctr"/>
            <a:r>
              <a:rPr lang="tr-TR" sz="1400" dirty="0"/>
              <a:t>0533 832 25 25</a:t>
            </a:r>
          </a:p>
        </p:txBody>
      </p:sp>
    </p:spTree>
    <p:extLst>
      <p:ext uri="{BB962C8B-B14F-4D97-AF65-F5344CB8AC3E}">
        <p14:creationId xmlns:p14="http://schemas.microsoft.com/office/powerpoint/2010/main" val="198551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668040"/>
            <a:ext cx="7200800" cy="388039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2. City Life </a:t>
            </a:r>
            <a:r>
              <a:rPr lang="tr-TR" sz="2200" b="1" dirty="0" err="1">
                <a:solidFill>
                  <a:schemeClr val="bg1"/>
                </a:solidFill>
              </a:rPr>
              <a:t>Kyrenia</a:t>
            </a:r>
            <a:r>
              <a:rPr lang="tr-TR" sz="2200" b="1" dirty="0">
                <a:solidFill>
                  <a:schemeClr val="bg1"/>
                </a:solidFill>
              </a:rPr>
              <a:t>  / Girne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43608" y="4677984"/>
            <a:ext cx="7272808" cy="486054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rgbClr val="FF0000"/>
                </a:solidFill>
              </a:rPr>
              <a:t>Yatırımda Kusursuz Denge = Türk Tapulu + 10 Katlı </a:t>
            </a:r>
            <a:r>
              <a:rPr lang="tr-TR" sz="2200" b="1" dirty="0" err="1">
                <a:solidFill>
                  <a:srgbClr val="FF0000"/>
                </a:solidFill>
              </a:rPr>
              <a:t>Residence</a:t>
            </a:r>
            <a:r>
              <a:rPr lang="tr-TR" sz="2200" b="1" dirty="0">
                <a:solidFill>
                  <a:srgbClr val="FF0000"/>
                </a:solidFill>
              </a:rPr>
              <a:t> Projelerinin Sonuncusu: City Life </a:t>
            </a:r>
            <a:r>
              <a:rPr lang="tr-TR" sz="2200" b="1" dirty="0" err="1">
                <a:solidFill>
                  <a:srgbClr val="FF0000"/>
                </a:solidFill>
              </a:rPr>
              <a:t>Kyrenia</a:t>
            </a:r>
            <a:endParaRPr lang="tr-T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1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0" y="681540"/>
            <a:ext cx="9137080" cy="446196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4716016" y="4227934"/>
            <a:ext cx="576064" cy="541784"/>
          </a:xfrm>
          <a:prstGeom prst="donut">
            <a:avLst>
              <a:gd name="adj" fmla="val 123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2. City Life </a:t>
            </a:r>
            <a:r>
              <a:rPr lang="tr-TR" sz="2200" b="1" dirty="0" err="1">
                <a:solidFill>
                  <a:schemeClr val="bg1"/>
                </a:solidFill>
              </a:rPr>
              <a:t>Kyrenia</a:t>
            </a:r>
            <a:r>
              <a:rPr lang="tr-TR" sz="2200" b="1" dirty="0">
                <a:solidFill>
                  <a:schemeClr val="bg1"/>
                </a:solidFill>
              </a:rPr>
              <a:t> / Girne</a:t>
            </a:r>
          </a:p>
        </p:txBody>
      </p:sp>
    </p:spTree>
    <p:extLst>
      <p:ext uri="{BB962C8B-B14F-4D97-AF65-F5344CB8AC3E}">
        <p14:creationId xmlns:p14="http://schemas.microsoft.com/office/powerpoint/2010/main" val="153719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12</a:t>
            </a:fld>
            <a:endParaRPr lang="en-GB"/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" y="681540"/>
            <a:ext cx="9129768" cy="4461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2. City Life </a:t>
            </a:r>
            <a:r>
              <a:rPr lang="tr-TR" sz="2200" b="1" dirty="0" err="1">
                <a:solidFill>
                  <a:schemeClr val="bg1"/>
                </a:solidFill>
              </a:rPr>
              <a:t>Kyrenia</a:t>
            </a:r>
            <a:r>
              <a:rPr lang="tr-TR" sz="2200" b="1" dirty="0">
                <a:solidFill>
                  <a:schemeClr val="bg1"/>
                </a:solidFill>
              </a:rPr>
              <a:t> / Girne</a:t>
            </a:r>
          </a:p>
        </p:txBody>
      </p:sp>
    </p:spTree>
    <p:extLst>
      <p:ext uri="{BB962C8B-B14F-4D97-AF65-F5344CB8AC3E}">
        <p14:creationId xmlns:p14="http://schemas.microsoft.com/office/powerpoint/2010/main" val="257364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13</a:t>
            </a:fld>
            <a:endParaRPr lang="en-GB"/>
          </a:p>
        </p:txBody>
      </p:sp>
      <p:sp>
        <p:nvSpPr>
          <p:cNvPr id="4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2. City Life </a:t>
            </a:r>
            <a:r>
              <a:rPr lang="tr-TR" sz="2200" b="1" dirty="0" err="1">
                <a:solidFill>
                  <a:schemeClr val="bg1"/>
                </a:solidFill>
              </a:rPr>
              <a:t>Kyrenia</a:t>
            </a:r>
            <a:r>
              <a:rPr lang="tr-TR" sz="2200" b="1" dirty="0">
                <a:solidFill>
                  <a:schemeClr val="bg1"/>
                </a:solidFill>
              </a:rPr>
              <a:t> / Girne </a:t>
            </a:r>
          </a:p>
        </p:txBody>
      </p:sp>
      <p:pic>
        <p:nvPicPr>
          <p:cNvPr id="5" name="Resim 3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668040"/>
            <a:ext cx="6408712" cy="447546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5447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2" y="1058395"/>
            <a:ext cx="3906247" cy="253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8140" y="459131"/>
            <a:ext cx="4473893" cy="416421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just">
              <a:lnSpc>
                <a:spcPct val="130000"/>
              </a:lnSpc>
            </a:pPr>
            <a:endParaRPr lang="en-US" sz="1200" dirty="0">
              <a:solidFill>
                <a:srgbClr val="000000"/>
              </a:solidFill>
              <a:cs typeface="Arial"/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cs typeface="Arial"/>
              </a:rPr>
              <a:t>TÜRK TAPULU </a:t>
            </a: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cs typeface="Arial"/>
              </a:rPr>
              <a:t>Özel</a:t>
            </a:r>
            <a:r>
              <a:rPr lang="en-US" sz="1200" dirty="0">
                <a:solidFill>
                  <a:srgbClr val="000000"/>
                </a:solidFill>
                <a:cs typeface="Arial"/>
              </a:rPr>
              <a:t> Park </a:t>
            </a:r>
            <a:r>
              <a:rPr lang="en-US" sz="1200" dirty="0" err="1">
                <a:solidFill>
                  <a:srgbClr val="000000"/>
                </a:solidFill>
                <a:cs typeface="Arial"/>
              </a:rPr>
              <a:t>Yeri</a:t>
            </a:r>
            <a:endParaRPr lang="en-US" sz="1200" dirty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Açık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Mutfak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Alüminyum, Çift Cam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Dış Kapılar Çelik, İç Kapılar </a:t>
            </a:r>
            <a:r>
              <a:rPr lang="tr-TR" sz="1200" dirty="0" err="1">
                <a:solidFill>
                  <a:srgbClr val="000000"/>
                </a:solidFill>
                <a:cs typeface="Arial" panose="020B0604020202020204" pitchFamily="34" charset="0"/>
              </a:rPr>
              <a:t>mdf</a:t>
            </a: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Mutfaklar; </a:t>
            </a:r>
            <a:r>
              <a:rPr lang="tr-TR" sz="1200" dirty="0" err="1">
                <a:solidFill>
                  <a:srgbClr val="000000"/>
                </a:solidFill>
                <a:cs typeface="Arial" panose="020B0604020202020204" pitchFamily="34" charset="0"/>
              </a:rPr>
              <a:t>Highgloss</a:t>
            </a: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 kapaklar, </a:t>
            </a:r>
            <a:r>
              <a:rPr lang="tr-TR" sz="1200" dirty="0" err="1">
                <a:solidFill>
                  <a:srgbClr val="000000"/>
                </a:solidFill>
                <a:cs typeface="Arial" panose="020B0604020202020204" pitchFamily="34" charset="0"/>
              </a:rPr>
              <a:t>mdf</a:t>
            </a: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 gövde, </a:t>
            </a:r>
            <a:r>
              <a:rPr lang="tr-TR" sz="1200" dirty="0" err="1">
                <a:solidFill>
                  <a:srgbClr val="000000"/>
                </a:solidFill>
                <a:cs typeface="Arial" panose="020B0604020202020204" pitchFamily="34" charset="0"/>
              </a:rPr>
              <a:t>çimstone</a:t>
            </a: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 tezgah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Granit Seramik 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200" dirty="0" err="1">
                <a:solidFill>
                  <a:srgbClr val="000000"/>
                </a:solidFill>
                <a:cs typeface="Arial" panose="020B0604020202020204" pitchFamily="34" charset="0"/>
              </a:rPr>
              <a:t>Vitrifiye</a:t>
            </a: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tr-TR" sz="1200" dirty="0" err="1">
                <a:solidFill>
                  <a:srgbClr val="000000"/>
                </a:solidFill>
                <a:cs typeface="Arial" panose="020B0604020202020204" pitchFamily="34" charset="0"/>
              </a:rPr>
              <a:t>Vitra</a:t>
            </a: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 1.sınıf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Sensörlü Elektrik Sistemi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Merkezi Su Deposu 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Hidrofor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Asansör Schindler 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200" dirty="0" err="1">
                <a:solidFill>
                  <a:srgbClr val="000000"/>
                </a:solidFill>
                <a:cs typeface="Arial" panose="020B0604020202020204" pitchFamily="34" charset="0"/>
              </a:rPr>
              <a:t>Jenaratör</a:t>
            </a: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 250KWA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Güvenlik, Kapıcı ve Servis Hizmetleri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Güvenlik Kamera Sistemi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200" dirty="0">
                <a:solidFill>
                  <a:srgbClr val="000000"/>
                </a:solidFill>
                <a:cs typeface="Arial" panose="020B0604020202020204" pitchFamily="34" charset="0"/>
              </a:rPr>
              <a:t>Merkezi Uydu Sistemi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4137924"/>
            <a:ext cx="4441366" cy="5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u="sng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81,000’de Başlayan Fiyatlar ile</a:t>
            </a:r>
            <a:r>
              <a:rPr lang="mr-IN" b="1" u="sng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…</a:t>
            </a:r>
            <a:endParaRPr lang="tr-TR" b="1" u="sng" dirty="0">
              <a:solidFill>
                <a:srgbClr val="FF0000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2. City Life </a:t>
            </a:r>
            <a:r>
              <a:rPr lang="tr-TR" sz="2200" b="1" dirty="0" err="1">
                <a:solidFill>
                  <a:schemeClr val="bg1"/>
                </a:solidFill>
              </a:rPr>
              <a:t>Kyrenia</a:t>
            </a:r>
            <a:r>
              <a:rPr lang="tr-TR" sz="2200" b="1" dirty="0">
                <a:solidFill>
                  <a:schemeClr val="bg1"/>
                </a:solidFill>
              </a:rPr>
              <a:t> / Girne </a:t>
            </a:r>
          </a:p>
        </p:txBody>
      </p:sp>
    </p:spTree>
    <p:extLst>
      <p:ext uri="{BB962C8B-B14F-4D97-AF65-F5344CB8AC3E}">
        <p14:creationId xmlns:p14="http://schemas.microsoft.com/office/powerpoint/2010/main" val="906033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TH_General_e1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9542"/>
            <a:ext cx="9144000" cy="437147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15</a:t>
            </a:fld>
            <a:endParaRPr lang="en-GB"/>
          </a:p>
        </p:txBody>
      </p:sp>
      <p:sp>
        <p:nvSpPr>
          <p:cNvPr id="4" name="Rounded Rectangle 5"/>
          <p:cNvSpPr/>
          <p:nvPr/>
        </p:nvSpPr>
        <p:spPr>
          <a:xfrm>
            <a:off x="1619672" y="4299942"/>
            <a:ext cx="5688632" cy="540060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 err="1">
                <a:solidFill>
                  <a:schemeClr val="bg1"/>
                </a:solidFill>
              </a:rPr>
              <a:t>Town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Houses</a:t>
            </a:r>
            <a:r>
              <a:rPr lang="tr-TR" sz="2200" b="1" dirty="0">
                <a:solidFill>
                  <a:schemeClr val="bg1"/>
                </a:solidFill>
              </a:rPr>
              <a:t> Her Mevsim Ayrı Güzel, </a:t>
            </a:r>
          </a:p>
          <a:p>
            <a:r>
              <a:rPr lang="tr-TR" sz="2200" b="1" dirty="0">
                <a:solidFill>
                  <a:schemeClr val="bg1"/>
                </a:solidFill>
              </a:rPr>
              <a:t>Her Dönem Kazançlı Yatırım ve Yaşam için...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9984" y="3097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3. </a:t>
            </a:r>
            <a:r>
              <a:rPr lang="tr-TR" sz="2200" b="1" dirty="0" err="1">
                <a:solidFill>
                  <a:schemeClr val="bg1"/>
                </a:solidFill>
              </a:rPr>
              <a:t>Town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Houses</a:t>
            </a:r>
            <a:r>
              <a:rPr lang="tr-TR" sz="2200" b="1" dirty="0">
                <a:solidFill>
                  <a:schemeClr val="bg1"/>
                </a:solidFill>
              </a:rPr>
              <a:t> / Girne </a:t>
            </a:r>
            <a:r>
              <a:rPr lang="mr-IN" sz="2200" b="1" dirty="0">
                <a:solidFill>
                  <a:schemeClr val="bg1"/>
                </a:solidFill>
              </a:rPr>
              <a:t>–</a:t>
            </a:r>
            <a:r>
              <a:rPr lang="tr-TR" sz="2200" b="1" dirty="0">
                <a:solidFill>
                  <a:schemeClr val="bg1"/>
                </a:solidFill>
              </a:rPr>
              <a:t> Alsancak </a:t>
            </a:r>
          </a:p>
        </p:txBody>
      </p:sp>
    </p:spTree>
    <p:extLst>
      <p:ext uri="{BB962C8B-B14F-4D97-AF65-F5344CB8AC3E}">
        <p14:creationId xmlns:p14="http://schemas.microsoft.com/office/powerpoint/2010/main" val="256057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16</a:t>
            </a:fld>
            <a:endParaRPr lang="en-GB"/>
          </a:p>
        </p:txBody>
      </p:sp>
      <p:pic>
        <p:nvPicPr>
          <p:cNvPr id="3" name="Picture 2" descr="KTH_General_e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8" y="681540"/>
            <a:ext cx="7936974" cy="44619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79984" y="3097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3. </a:t>
            </a:r>
            <a:r>
              <a:rPr lang="tr-TR" sz="2200" b="1" dirty="0" err="1">
                <a:solidFill>
                  <a:schemeClr val="bg1"/>
                </a:solidFill>
              </a:rPr>
              <a:t>Town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Houses</a:t>
            </a:r>
            <a:r>
              <a:rPr lang="tr-TR" sz="2200" b="1" dirty="0">
                <a:solidFill>
                  <a:schemeClr val="bg1"/>
                </a:solidFill>
              </a:rPr>
              <a:t> / Girne </a:t>
            </a:r>
            <a:r>
              <a:rPr lang="mr-IN" sz="2200" b="1" dirty="0">
                <a:solidFill>
                  <a:schemeClr val="bg1"/>
                </a:solidFill>
              </a:rPr>
              <a:t>–</a:t>
            </a:r>
            <a:r>
              <a:rPr lang="tr-TR" sz="2200" b="1">
                <a:solidFill>
                  <a:schemeClr val="bg1"/>
                </a:solidFill>
              </a:rPr>
              <a:t> Alsancak </a:t>
            </a:r>
            <a:endParaRPr lang="tr-T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4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17</a:t>
            </a:fld>
            <a:endParaRPr lang="en-GB"/>
          </a:p>
        </p:txBody>
      </p:sp>
      <p:pic>
        <p:nvPicPr>
          <p:cNvPr id="3" name="Picture 2" descr="KTH_General_e02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681540"/>
            <a:ext cx="4608512" cy="2528888"/>
          </a:xfrm>
          <a:prstGeom prst="rect">
            <a:avLst/>
          </a:prstGeom>
        </p:spPr>
      </p:pic>
      <p:pic>
        <p:nvPicPr>
          <p:cNvPr id="5" name="Picture 4" descr="KTH_General_e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5" y="2718358"/>
            <a:ext cx="5156267" cy="2445680"/>
          </a:xfrm>
          <a:prstGeom prst="rect">
            <a:avLst/>
          </a:prstGeom>
        </p:spPr>
      </p:pic>
      <p:pic>
        <p:nvPicPr>
          <p:cNvPr id="6" name="Picture 5" descr="Screen Shot 2017-08-07 at 23.59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291830"/>
            <a:ext cx="2448272" cy="1771650"/>
          </a:xfrm>
          <a:prstGeom prst="rect">
            <a:avLst/>
          </a:prstGeom>
        </p:spPr>
      </p:pic>
      <p:pic>
        <p:nvPicPr>
          <p:cNvPr id="7" name="Picture 6" descr="Screen Shot 2017-08-08 at 00.01.2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699542"/>
            <a:ext cx="2304256" cy="19783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3. </a:t>
            </a:r>
            <a:r>
              <a:rPr lang="tr-TR" sz="2200" b="1" dirty="0" err="1">
                <a:solidFill>
                  <a:schemeClr val="bg1"/>
                </a:solidFill>
              </a:rPr>
              <a:t>Town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Houses</a:t>
            </a:r>
            <a:r>
              <a:rPr lang="tr-TR" sz="2200" b="1" dirty="0">
                <a:solidFill>
                  <a:schemeClr val="bg1"/>
                </a:solidFill>
              </a:rPr>
              <a:t> / Girne </a:t>
            </a:r>
            <a:r>
              <a:rPr lang="mr-IN" sz="2200" b="1" dirty="0">
                <a:solidFill>
                  <a:schemeClr val="bg1"/>
                </a:solidFill>
              </a:rPr>
              <a:t>–</a:t>
            </a:r>
            <a:r>
              <a:rPr lang="tr-TR" sz="2200" b="1">
                <a:solidFill>
                  <a:schemeClr val="bg1"/>
                </a:solidFill>
              </a:rPr>
              <a:t> Alsancak </a:t>
            </a:r>
            <a:endParaRPr lang="tr-T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35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18</a:t>
            </a:fld>
            <a:endParaRPr lang="en-GB"/>
          </a:p>
        </p:txBody>
      </p:sp>
      <p:sp>
        <p:nvSpPr>
          <p:cNvPr id="4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3. </a:t>
            </a:r>
            <a:r>
              <a:rPr lang="tr-TR" sz="2200" b="1" dirty="0" err="1">
                <a:solidFill>
                  <a:schemeClr val="bg1"/>
                </a:solidFill>
              </a:rPr>
              <a:t>Town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Houses</a:t>
            </a:r>
            <a:endParaRPr lang="tr-TR" sz="2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KTH_General_e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175"/>
            <a:ext cx="4716016" cy="2141842"/>
          </a:xfrm>
          <a:prstGeom prst="rect">
            <a:avLst/>
          </a:prstGeom>
        </p:spPr>
      </p:pic>
      <p:pic>
        <p:nvPicPr>
          <p:cNvPr id="5" name="Picture 4" descr="KTH_General_e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517" y="638175"/>
            <a:ext cx="4454483" cy="1879569"/>
          </a:xfrm>
          <a:prstGeom prst="rect">
            <a:avLst/>
          </a:prstGeom>
        </p:spPr>
      </p:pic>
      <p:pic>
        <p:nvPicPr>
          <p:cNvPr id="6" name="Picture 5" descr="KTH_General_e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515518"/>
            <a:ext cx="5364088" cy="2627982"/>
          </a:xfrm>
          <a:prstGeom prst="rect">
            <a:avLst/>
          </a:prstGeom>
        </p:spPr>
      </p:pic>
      <p:pic>
        <p:nvPicPr>
          <p:cNvPr id="8" name="Picture 7" descr="Screen Shot 2017-08-07 at 23.59.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075806"/>
            <a:ext cx="252028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46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pic>
        <p:nvPicPr>
          <p:cNvPr id="7" name="Picture 6" descr="KTH_A_e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546" y="3327834"/>
            <a:ext cx="4351710" cy="1836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81540"/>
            <a:ext cx="885698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COMPACT</a:t>
            </a:r>
            <a:r>
              <a:rPr lang="en-US" b="1" dirty="0"/>
              <a:t> : </a:t>
            </a:r>
            <a:r>
              <a:rPr lang="en-US" b="1" dirty="0" err="1"/>
              <a:t>Bahçe</a:t>
            </a:r>
            <a:r>
              <a:rPr lang="en-US" b="1" dirty="0"/>
              <a:t> 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/>
              <a:t>Çatı</a:t>
            </a:r>
            <a:r>
              <a:rPr lang="en-US" b="1" dirty="0"/>
              <a:t> Katı 1+1 </a:t>
            </a:r>
            <a:r>
              <a:rPr lang="en-US" b="1" dirty="0" err="1"/>
              <a:t>Daire</a:t>
            </a:r>
            <a:r>
              <a:rPr lang="en-US" b="1" dirty="0"/>
              <a:t> </a:t>
            </a:r>
            <a:r>
              <a:rPr lang="en-US" b="1" dirty="0" err="1"/>
              <a:t>Modeli</a:t>
            </a:r>
            <a:endParaRPr lang="en-US" b="1" dirty="0"/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79.000 GBP </a:t>
            </a:r>
          </a:p>
          <a:p>
            <a:pPr algn="ctr"/>
            <a:endParaRPr lang="en-US" sz="1100" b="1" dirty="0"/>
          </a:p>
          <a:p>
            <a:pPr algn="ctr"/>
            <a:r>
              <a:rPr lang="en-US" b="1" u="sng" dirty="0"/>
              <a:t>CONCEPT</a:t>
            </a:r>
            <a:r>
              <a:rPr lang="en-US" b="1" dirty="0"/>
              <a:t> : </a:t>
            </a:r>
            <a:r>
              <a:rPr lang="en-US" b="1" dirty="0" err="1"/>
              <a:t>Bahçe</a:t>
            </a:r>
            <a:r>
              <a:rPr lang="en-US" b="1" dirty="0"/>
              <a:t> 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/>
              <a:t>Çatı</a:t>
            </a:r>
            <a:r>
              <a:rPr lang="en-US" b="1" dirty="0"/>
              <a:t> Katı 2+1 </a:t>
            </a:r>
            <a:r>
              <a:rPr lang="en-US" b="1" dirty="0" err="1"/>
              <a:t>Daire</a:t>
            </a:r>
            <a:r>
              <a:rPr lang="en-US" b="1" dirty="0"/>
              <a:t> </a:t>
            </a:r>
            <a:r>
              <a:rPr lang="en-US" b="1" dirty="0" err="1"/>
              <a:t>Modeli</a:t>
            </a:r>
            <a:endParaRPr lang="en-US" b="1" dirty="0"/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129.000GBP</a:t>
            </a:r>
            <a:r>
              <a:rPr lang="en-US" sz="1600" b="1" dirty="0"/>
              <a:t> </a:t>
            </a:r>
          </a:p>
          <a:p>
            <a:pPr algn="ctr"/>
            <a:endParaRPr lang="en-US" sz="1100" b="1" dirty="0"/>
          </a:p>
          <a:p>
            <a:pPr algn="ctr"/>
            <a:r>
              <a:rPr lang="en-US" b="1" u="sng" dirty="0"/>
              <a:t>SOLO</a:t>
            </a:r>
            <a:r>
              <a:rPr lang="en-US" b="1" dirty="0"/>
              <a:t> : 3+1 Villa </a:t>
            </a:r>
            <a:r>
              <a:rPr lang="en-US" b="1" dirty="0" err="1"/>
              <a:t>Modeli</a:t>
            </a:r>
            <a:r>
              <a:rPr lang="en-US" b="1" dirty="0"/>
              <a:t>.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225.000 GBP </a:t>
            </a:r>
          </a:p>
          <a:p>
            <a:pPr algn="ctr"/>
            <a:endParaRPr lang="en-US" sz="1100" b="1" dirty="0"/>
          </a:p>
          <a:p>
            <a:pPr algn="ctr"/>
            <a:r>
              <a:rPr lang="en-US" b="1" u="sng" dirty="0"/>
              <a:t>TAİLOR MADE </a:t>
            </a:r>
            <a:r>
              <a:rPr lang="en-US" b="1" dirty="0"/>
              <a:t>: 4+1 Villa </a:t>
            </a:r>
            <a:r>
              <a:rPr lang="en-US" b="1" dirty="0" err="1"/>
              <a:t>Modeli</a:t>
            </a:r>
            <a:r>
              <a:rPr lang="en-US" b="1" dirty="0"/>
              <a:t>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255.000 GBP </a:t>
            </a:r>
          </a:p>
          <a:p>
            <a:pPr algn="ctr"/>
            <a:r>
              <a:rPr lang="en-US" sz="1600" b="1" dirty="0"/>
              <a:t> 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</p:txBody>
      </p:sp>
      <p:pic>
        <p:nvPicPr>
          <p:cNvPr id="19" name="Picture 18" descr="Screen Shot 2017-08-07 at 23.59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7834"/>
            <a:ext cx="1939782" cy="1339602"/>
          </a:xfrm>
          <a:prstGeom prst="rect">
            <a:avLst/>
          </a:prstGeom>
        </p:spPr>
      </p:pic>
      <p:pic>
        <p:nvPicPr>
          <p:cNvPr id="20" name="Picture 19" descr="Screen Shot 2017-08-08 at 00.01.2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9" y="3327834"/>
            <a:ext cx="1776859" cy="1350150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6804248" y="1347614"/>
            <a:ext cx="2232248" cy="2016224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Projenin</a:t>
            </a:r>
            <a:r>
              <a:rPr lang="en-US" dirty="0"/>
              <a:t> %50si SATILDI.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99592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3. </a:t>
            </a:r>
            <a:r>
              <a:rPr lang="tr-TR" sz="2200" b="1" dirty="0" err="1">
                <a:solidFill>
                  <a:schemeClr val="bg1"/>
                </a:solidFill>
              </a:rPr>
              <a:t>Town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Houses</a:t>
            </a:r>
            <a:r>
              <a:rPr lang="tr-TR" sz="2200" b="1" dirty="0">
                <a:solidFill>
                  <a:schemeClr val="bg1"/>
                </a:solidFill>
              </a:rPr>
              <a:t> / Girne </a:t>
            </a:r>
            <a:r>
              <a:rPr lang="mr-IN" sz="2200" b="1" dirty="0">
                <a:solidFill>
                  <a:schemeClr val="bg1"/>
                </a:solidFill>
              </a:rPr>
              <a:t>–</a:t>
            </a:r>
            <a:r>
              <a:rPr lang="tr-TR" sz="2200" b="1">
                <a:solidFill>
                  <a:schemeClr val="bg1"/>
                </a:solidFill>
              </a:rPr>
              <a:t> Alsancak </a:t>
            </a:r>
            <a:endParaRPr lang="tr-T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1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5"/>
          <p:cNvSpPr/>
          <p:nvPr/>
        </p:nvSpPr>
        <p:spPr>
          <a:xfrm>
            <a:off x="827585" y="-1"/>
            <a:ext cx="4283969" cy="62753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6574" y="47619"/>
            <a:ext cx="5911306" cy="619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Biz </a:t>
            </a: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(KTEAM) </a:t>
            </a: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kimiz? 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Dikdörtgen 3"/>
          <p:cNvSpPr/>
          <p:nvPr/>
        </p:nvSpPr>
        <p:spPr>
          <a:xfrm>
            <a:off x="399834" y="2733840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E.Dilek</a:t>
            </a:r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Kaya </a:t>
            </a:r>
          </a:p>
          <a:p>
            <a:pPr algn="ctr"/>
            <a:r>
              <a:rPr lang="tr-T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Lider Danışman</a:t>
            </a:r>
          </a:p>
        </p:txBody>
      </p:sp>
      <p:sp>
        <p:nvSpPr>
          <p:cNvPr id="10" name="Dikdörtgen 3"/>
          <p:cNvSpPr/>
          <p:nvPr/>
        </p:nvSpPr>
        <p:spPr>
          <a:xfrm>
            <a:off x="6274748" y="2517722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Yasin </a:t>
            </a:r>
            <a:r>
              <a:rPr lang="tr-T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Kurşuntel</a:t>
            </a:r>
            <a:endParaRPr lang="tr-T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tr-T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Lider Danışman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3430">
            <a:off x="188438" y="1038395"/>
            <a:ext cx="2720677" cy="1529634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2211">
            <a:off x="6314068" y="910474"/>
            <a:ext cx="2577963" cy="1446582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1661">
            <a:off x="3218826" y="2451238"/>
            <a:ext cx="2896928" cy="1628727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" descr="KW_KTEAM_V1[4]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526" y="793570"/>
            <a:ext cx="2520280" cy="95042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Dikdörtgen 3"/>
          <p:cNvSpPr/>
          <p:nvPr/>
        </p:nvSpPr>
        <p:spPr>
          <a:xfrm>
            <a:off x="5631231" y="3949211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Uğur Kaya </a:t>
            </a:r>
          </a:p>
          <a:p>
            <a:pPr algn="ctr"/>
            <a:r>
              <a:rPr lang="tr-T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 ve Ürün Geliştirme </a:t>
            </a:r>
          </a:p>
        </p:txBody>
      </p:sp>
      <p:sp>
        <p:nvSpPr>
          <p:cNvPr id="21" name="Dikdörtgen 3"/>
          <p:cNvSpPr/>
          <p:nvPr/>
        </p:nvSpPr>
        <p:spPr>
          <a:xfrm>
            <a:off x="942522" y="3837563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Maral </a:t>
            </a:r>
            <a:r>
              <a:rPr lang="tr-T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Abdalimova</a:t>
            </a:r>
            <a:endParaRPr lang="tr-T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tr-T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Satış Sonrası Hizmetler</a:t>
            </a:r>
          </a:p>
        </p:txBody>
      </p:sp>
      <p:sp>
        <p:nvSpPr>
          <p:cNvPr id="22" name="Dikdörtgen 3"/>
          <p:cNvSpPr/>
          <p:nvPr/>
        </p:nvSpPr>
        <p:spPr>
          <a:xfrm>
            <a:off x="3231774" y="4245810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Maysa</a:t>
            </a:r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Şahin</a:t>
            </a:r>
          </a:p>
          <a:p>
            <a:pPr algn="ctr"/>
            <a:r>
              <a:rPr lang="tr-T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Müşteri İlişkileri</a:t>
            </a:r>
          </a:p>
        </p:txBody>
      </p:sp>
    </p:spTree>
    <p:extLst>
      <p:ext uri="{BB962C8B-B14F-4D97-AF65-F5344CB8AC3E}">
        <p14:creationId xmlns:p14="http://schemas.microsoft.com/office/powerpoint/2010/main" val="548853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B19923-5F28-E14A-8405-6023B417C3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673825"/>
            <a:ext cx="6952828" cy="446967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20</a:t>
            </a:fld>
            <a:endParaRPr lang="en-GB"/>
          </a:p>
        </p:txBody>
      </p:sp>
      <p:sp>
        <p:nvSpPr>
          <p:cNvPr id="4" name="Rounded Rectangle 5"/>
          <p:cNvSpPr/>
          <p:nvPr/>
        </p:nvSpPr>
        <p:spPr>
          <a:xfrm>
            <a:off x="2195736" y="4603440"/>
            <a:ext cx="5688632" cy="540060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Bahçeli Şehir Hayatı İsteyenler için…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9984" y="3097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4. </a:t>
            </a:r>
            <a:r>
              <a:rPr lang="tr-TR" sz="2200" b="1" dirty="0" err="1">
                <a:solidFill>
                  <a:schemeClr val="bg1"/>
                </a:solidFill>
              </a:rPr>
              <a:t>Camelot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Papillon</a:t>
            </a:r>
            <a:r>
              <a:rPr lang="tr-TR" sz="2200" b="1" dirty="0">
                <a:solidFill>
                  <a:schemeClr val="bg1"/>
                </a:solidFill>
              </a:rPr>
              <a:t> / Girne </a:t>
            </a:r>
            <a:r>
              <a:rPr lang="mr-IN" sz="2200" b="1" dirty="0">
                <a:solidFill>
                  <a:schemeClr val="bg1"/>
                </a:solidFill>
              </a:rPr>
              <a:t>–</a:t>
            </a:r>
            <a:r>
              <a:rPr lang="tr-TR" sz="2200" b="1" dirty="0">
                <a:solidFill>
                  <a:schemeClr val="bg1"/>
                </a:solidFill>
              </a:rPr>
              <a:t> Alsancak </a:t>
            </a:r>
          </a:p>
        </p:txBody>
      </p:sp>
    </p:spTree>
    <p:extLst>
      <p:ext uri="{BB962C8B-B14F-4D97-AF65-F5344CB8AC3E}">
        <p14:creationId xmlns:p14="http://schemas.microsoft.com/office/powerpoint/2010/main" val="348746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21</a:t>
            </a:fld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C4E5B99-40EC-314F-9381-AB4B47D21F74}"/>
              </a:ext>
            </a:extLst>
          </p:cNvPr>
          <p:cNvSpPr/>
          <p:nvPr/>
        </p:nvSpPr>
        <p:spPr>
          <a:xfrm>
            <a:off x="979984" y="3097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4. </a:t>
            </a:r>
            <a:r>
              <a:rPr lang="tr-TR" sz="2200" b="1" dirty="0" err="1">
                <a:solidFill>
                  <a:schemeClr val="bg1"/>
                </a:solidFill>
              </a:rPr>
              <a:t>Camelot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Papillon</a:t>
            </a:r>
            <a:r>
              <a:rPr lang="tr-TR" sz="2200" b="1" dirty="0">
                <a:solidFill>
                  <a:schemeClr val="bg1"/>
                </a:solidFill>
              </a:rPr>
              <a:t> / Girne </a:t>
            </a:r>
            <a:r>
              <a:rPr lang="mr-IN" sz="2200" b="1" dirty="0">
                <a:solidFill>
                  <a:schemeClr val="bg1"/>
                </a:solidFill>
              </a:rPr>
              <a:t>–</a:t>
            </a:r>
            <a:r>
              <a:rPr lang="tr-TR" sz="2200" b="1" dirty="0">
                <a:solidFill>
                  <a:schemeClr val="bg1"/>
                </a:solidFill>
              </a:rPr>
              <a:t> Alsancak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9B4CB5-DDB9-4D49-80CB-487DB52E09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99542"/>
            <a:ext cx="8394143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70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4B9B-58B0-4820-9DDB-350E7C40DB6C}" type="slidenum">
              <a:rPr lang="en-GB" smtClean="0"/>
              <a:t>22</a:t>
            </a:fld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2C17B40-EED8-F046-B347-D3F870097374}"/>
              </a:ext>
            </a:extLst>
          </p:cNvPr>
          <p:cNvSpPr/>
          <p:nvPr/>
        </p:nvSpPr>
        <p:spPr>
          <a:xfrm>
            <a:off x="979984" y="3097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4. </a:t>
            </a:r>
            <a:r>
              <a:rPr lang="tr-TR" sz="2200" b="1" dirty="0" err="1">
                <a:solidFill>
                  <a:schemeClr val="bg1"/>
                </a:solidFill>
              </a:rPr>
              <a:t>Camelot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Papillon</a:t>
            </a:r>
            <a:r>
              <a:rPr lang="tr-TR" sz="2200" b="1" dirty="0">
                <a:solidFill>
                  <a:schemeClr val="bg1"/>
                </a:solidFill>
              </a:rPr>
              <a:t> / Girne </a:t>
            </a:r>
            <a:r>
              <a:rPr lang="mr-IN" sz="2200" b="1" dirty="0">
                <a:solidFill>
                  <a:schemeClr val="bg1"/>
                </a:solidFill>
              </a:rPr>
              <a:t>–</a:t>
            </a:r>
            <a:r>
              <a:rPr lang="tr-TR" sz="2200" b="1" dirty="0">
                <a:solidFill>
                  <a:schemeClr val="bg1"/>
                </a:solidFill>
              </a:rPr>
              <a:t> Alsancak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00356A-AA7D-9842-A3DE-DB2031A102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654360"/>
            <a:ext cx="7958256" cy="4509678"/>
          </a:xfrm>
          <a:prstGeom prst="rect">
            <a:avLst/>
          </a:prstGeom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9DC4A7D2-2096-974D-AFAC-0D383781EC32}"/>
              </a:ext>
            </a:extLst>
          </p:cNvPr>
          <p:cNvSpPr/>
          <p:nvPr/>
        </p:nvSpPr>
        <p:spPr>
          <a:xfrm>
            <a:off x="3563888" y="4000258"/>
            <a:ext cx="2592288" cy="1019764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tx1"/>
                </a:solidFill>
              </a:rPr>
              <a:t>72.950GBP’den </a:t>
            </a:r>
          </a:p>
          <a:p>
            <a:r>
              <a:rPr lang="tr-TR" sz="2200" b="1" dirty="0">
                <a:solidFill>
                  <a:schemeClr val="tx1"/>
                </a:solidFill>
              </a:rPr>
              <a:t>Başlayan Fiyatlar ile</a:t>
            </a:r>
          </a:p>
        </p:txBody>
      </p:sp>
    </p:spTree>
    <p:extLst>
      <p:ext uri="{BB962C8B-B14F-4D97-AF65-F5344CB8AC3E}">
        <p14:creationId xmlns:p14="http://schemas.microsoft.com/office/powerpoint/2010/main" val="114508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ity-lefkosa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Shape 6"/>
          <p:cNvSpPr/>
          <p:nvPr/>
        </p:nvSpPr>
        <p:spPr>
          <a:xfrm>
            <a:off x="7046116" y="3012773"/>
            <a:ext cx="675188" cy="723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5739"/>
                </a:lnTo>
                <a:lnTo>
                  <a:pt x="7054" y="0"/>
                </a:lnTo>
                <a:cubicBezTo>
                  <a:pt x="7054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" name="Shape 7"/>
          <p:cNvSpPr/>
          <p:nvPr/>
        </p:nvSpPr>
        <p:spPr>
          <a:xfrm>
            <a:off x="8787052" y="1157288"/>
            <a:ext cx="356948" cy="569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8938"/>
                </a:lnTo>
                <a:cubicBezTo>
                  <a:pt x="0" y="8938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" name="Shape 8"/>
          <p:cNvSpPr/>
          <p:nvPr/>
        </p:nvSpPr>
        <p:spPr>
          <a:xfrm>
            <a:off x="4118946" y="3519614"/>
            <a:ext cx="1188383" cy="1299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987"/>
                </a:moveTo>
                <a:lnTo>
                  <a:pt x="13542" y="21600"/>
                </a:lnTo>
                <a:lnTo>
                  <a:pt x="21600" y="0"/>
                </a:lnTo>
                <a:cubicBezTo>
                  <a:pt x="21600" y="0"/>
                  <a:pt x="0" y="13987"/>
                  <a:pt x="0" y="13987"/>
                </a:cubicBezTo>
                <a:close/>
              </a:path>
            </a:pathLst>
          </a:custGeom>
          <a:solidFill>
            <a:schemeClr val="accent2">
              <a:lumMod val="75000"/>
              <a:alpha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Shape 9"/>
          <p:cNvSpPr/>
          <p:nvPr/>
        </p:nvSpPr>
        <p:spPr>
          <a:xfrm>
            <a:off x="4862460" y="3519613"/>
            <a:ext cx="2177325" cy="1578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785"/>
                </a:moveTo>
                <a:lnTo>
                  <a:pt x="4498" y="21600"/>
                </a:lnTo>
                <a:lnTo>
                  <a:pt x="21600" y="3042"/>
                </a:lnTo>
                <a:lnTo>
                  <a:pt x="4398" y="0"/>
                </a:lnTo>
                <a:cubicBezTo>
                  <a:pt x="4398" y="0"/>
                  <a:pt x="0" y="17785"/>
                  <a:pt x="0" y="17785"/>
                </a:cubicBezTo>
                <a:close/>
              </a:path>
            </a:pathLst>
          </a:custGeom>
          <a:solidFill>
            <a:schemeClr val="accent2">
              <a:alpha val="88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Shape 11"/>
          <p:cNvSpPr/>
          <p:nvPr/>
        </p:nvSpPr>
        <p:spPr>
          <a:xfrm>
            <a:off x="5313481" y="3741792"/>
            <a:ext cx="1731433" cy="1536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6" y="0"/>
                </a:moveTo>
                <a:lnTo>
                  <a:pt x="0" y="19067"/>
                </a:lnTo>
                <a:lnTo>
                  <a:pt x="3656" y="21600"/>
                </a:lnTo>
                <a:lnTo>
                  <a:pt x="16203" y="21600"/>
                </a:lnTo>
                <a:lnTo>
                  <a:pt x="21600" y="14"/>
                </a:lnTo>
                <a:cubicBezTo>
                  <a:pt x="21600" y="14"/>
                  <a:pt x="21506" y="0"/>
                  <a:pt x="21506" y="0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Shape 12"/>
          <p:cNvSpPr/>
          <p:nvPr/>
        </p:nvSpPr>
        <p:spPr>
          <a:xfrm>
            <a:off x="6610725" y="3202559"/>
            <a:ext cx="2566892" cy="2075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64" y="5528"/>
                </a:moveTo>
                <a:lnTo>
                  <a:pt x="3641" y="562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405"/>
                </a:lnTo>
                <a:lnTo>
                  <a:pt x="9346" y="0"/>
                </a:lnTo>
                <a:cubicBezTo>
                  <a:pt x="9346" y="0"/>
                  <a:pt x="3664" y="5528"/>
                  <a:pt x="3664" y="5528"/>
                </a:cubicBezTo>
                <a:close/>
              </a:path>
            </a:pathLst>
          </a:custGeom>
          <a:solidFill>
            <a:schemeClr val="tx2">
              <a:alpha val="97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Shape 13"/>
          <p:cNvSpPr/>
          <p:nvPr/>
        </p:nvSpPr>
        <p:spPr>
          <a:xfrm>
            <a:off x="7721339" y="2066532"/>
            <a:ext cx="1456278" cy="1760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051"/>
                </a:moveTo>
                <a:lnTo>
                  <a:pt x="21600" y="21600"/>
                </a:lnTo>
                <a:lnTo>
                  <a:pt x="21600" y="0"/>
                </a:lnTo>
                <a:cubicBezTo>
                  <a:pt x="21600" y="0"/>
                  <a:pt x="0" y="14051"/>
                  <a:pt x="0" y="1405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Shape 15"/>
          <p:cNvSpPr/>
          <p:nvPr/>
        </p:nvSpPr>
        <p:spPr>
          <a:xfrm>
            <a:off x="4708397" y="4819045"/>
            <a:ext cx="903054" cy="458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90" y="13121"/>
                </a:moveTo>
                <a:lnTo>
                  <a:pt x="3744" y="0"/>
                </a:lnTo>
                <a:lnTo>
                  <a:pt x="0" y="21600"/>
                </a:lnTo>
                <a:lnTo>
                  <a:pt x="9112" y="21600"/>
                </a:lnTo>
                <a:lnTo>
                  <a:pt x="21600" y="21600"/>
                </a:lnTo>
                <a:cubicBezTo>
                  <a:pt x="21600" y="21600"/>
                  <a:pt x="14590" y="13121"/>
                  <a:pt x="14590" y="1312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4" name="TextBox 83"/>
          <p:cNvSpPr txBox="1"/>
          <p:nvPr/>
        </p:nvSpPr>
        <p:spPr>
          <a:xfrm>
            <a:off x="4398989" y="4186925"/>
            <a:ext cx="4757460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500" b="1" spc="-100" dirty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t>LEFKOŞA</a:t>
            </a:r>
          </a:p>
          <a:p>
            <a:pPr algn="ctr">
              <a:lnSpc>
                <a:spcPts val="3000"/>
              </a:lnSpc>
            </a:pPr>
            <a:r>
              <a:rPr lang="en-US" sz="3500" b="1" spc="-100" dirty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t>PROJELERİ</a:t>
            </a:r>
          </a:p>
        </p:txBody>
      </p:sp>
      <p:pic>
        <p:nvPicPr>
          <p:cNvPr id="15" name="Picture 14" descr="kw logo png.png"/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23" y="152909"/>
            <a:ext cx="1425825" cy="441261"/>
          </a:xfrm>
          <a:prstGeom prst="rect">
            <a:avLst/>
          </a:prstGeom>
        </p:spPr>
      </p:pic>
      <p:pic>
        <p:nvPicPr>
          <p:cNvPr id="2" name="Picture 1" descr="kıbrıs[1]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965" y="-27069"/>
            <a:ext cx="2138138" cy="1047689"/>
          </a:xfrm>
          <a:prstGeom prst="rect">
            <a:avLst/>
          </a:prstGeom>
        </p:spPr>
      </p:pic>
      <p:pic>
        <p:nvPicPr>
          <p:cNvPr id="16" name="Picture 15" descr="KW_KTEAM_V1[4]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225420"/>
            <a:ext cx="2483767" cy="9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77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5. Osmanoğlu21 / Lefkoşa  </a:t>
            </a:r>
          </a:p>
        </p:txBody>
      </p:sp>
      <p:pic>
        <p:nvPicPr>
          <p:cNvPr id="3" name="Picture 2" descr="render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702078"/>
            <a:ext cx="5063214" cy="44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79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pic>
        <p:nvPicPr>
          <p:cNvPr id="4" name="Picture 3" descr="rende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275606"/>
            <a:ext cx="3499354" cy="3132348"/>
          </a:xfrm>
          <a:prstGeom prst="rect">
            <a:avLst/>
          </a:prstGeom>
        </p:spPr>
      </p:pic>
      <p:pic>
        <p:nvPicPr>
          <p:cNvPr id="5" name="Picture 4" descr="render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132" y="1275606"/>
            <a:ext cx="3201268" cy="31049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5. Osmanoğlu21 / Lefkoşa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3608" y="4569972"/>
            <a:ext cx="7272808" cy="486054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rgbClr val="FF0000"/>
                </a:solidFill>
              </a:rPr>
              <a:t>Ticaret ve Eğitimin buluştuğu yerde, Lefkoşa’da yeni bir cazibe merkezinde yerinizi alın. </a:t>
            </a:r>
          </a:p>
        </p:txBody>
      </p:sp>
    </p:spTree>
    <p:extLst>
      <p:ext uri="{BB962C8B-B14F-4D97-AF65-F5344CB8AC3E}">
        <p14:creationId xmlns:p14="http://schemas.microsoft.com/office/powerpoint/2010/main" val="1287645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9992" y="987574"/>
            <a:ext cx="4473893" cy="328089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cs typeface="Arial"/>
              </a:rPr>
              <a:t>Özel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 Park </a:t>
            </a:r>
            <a:r>
              <a:rPr lang="en-US" sz="1600" dirty="0" err="1">
                <a:solidFill>
                  <a:srgbClr val="000000"/>
                </a:solidFill>
                <a:cs typeface="Arial"/>
              </a:rPr>
              <a:t>Yeri</a:t>
            </a:r>
            <a:endParaRPr lang="en-US" sz="1600" dirty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Açık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Mutfak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600" dirty="0">
                <a:solidFill>
                  <a:srgbClr val="000000"/>
                </a:solidFill>
                <a:cs typeface="Arial" panose="020B0604020202020204" pitchFamily="34" charset="0"/>
              </a:rPr>
              <a:t>Alüminyum, Çift Cam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600" dirty="0">
                <a:solidFill>
                  <a:srgbClr val="000000"/>
                </a:solidFill>
                <a:cs typeface="Arial" panose="020B0604020202020204" pitchFamily="34" charset="0"/>
              </a:rPr>
              <a:t>Dış Kapılar Çelik, İç Kapılar </a:t>
            </a:r>
            <a:r>
              <a:rPr lang="tr-TR" sz="1600" dirty="0" err="1">
                <a:solidFill>
                  <a:srgbClr val="000000"/>
                </a:solidFill>
                <a:cs typeface="Arial" panose="020B0604020202020204" pitchFamily="34" charset="0"/>
              </a:rPr>
              <a:t>mdf</a:t>
            </a:r>
            <a:r>
              <a:rPr lang="tr-TR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600" dirty="0">
                <a:solidFill>
                  <a:srgbClr val="000000"/>
                </a:solidFill>
                <a:cs typeface="Arial" panose="020B0604020202020204" pitchFamily="34" charset="0"/>
              </a:rPr>
              <a:t>Mutfaklar; </a:t>
            </a:r>
            <a:r>
              <a:rPr lang="tr-TR" sz="1600" dirty="0" err="1">
                <a:solidFill>
                  <a:srgbClr val="000000"/>
                </a:solidFill>
                <a:cs typeface="Arial" panose="020B0604020202020204" pitchFamily="34" charset="0"/>
              </a:rPr>
              <a:t>Highgloss</a:t>
            </a:r>
            <a:r>
              <a:rPr lang="tr-TR" sz="1600" dirty="0">
                <a:solidFill>
                  <a:srgbClr val="000000"/>
                </a:solidFill>
                <a:cs typeface="Arial" panose="020B0604020202020204" pitchFamily="34" charset="0"/>
              </a:rPr>
              <a:t> kapaklar, </a:t>
            </a:r>
            <a:r>
              <a:rPr lang="tr-TR" sz="1600" dirty="0" err="1">
                <a:solidFill>
                  <a:srgbClr val="000000"/>
                </a:solidFill>
                <a:cs typeface="Arial" panose="020B0604020202020204" pitchFamily="34" charset="0"/>
              </a:rPr>
              <a:t>mdf</a:t>
            </a:r>
            <a:r>
              <a:rPr lang="tr-TR" sz="1600" dirty="0">
                <a:solidFill>
                  <a:srgbClr val="000000"/>
                </a:solidFill>
                <a:cs typeface="Arial" panose="020B0604020202020204" pitchFamily="34" charset="0"/>
              </a:rPr>
              <a:t> gövde, </a:t>
            </a:r>
            <a:r>
              <a:rPr lang="tr-TR" sz="1600" dirty="0" err="1">
                <a:solidFill>
                  <a:srgbClr val="000000"/>
                </a:solidFill>
                <a:cs typeface="Arial" panose="020B0604020202020204" pitchFamily="34" charset="0"/>
              </a:rPr>
              <a:t>çimstone</a:t>
            </a:r>
            <a:r>
              <a:rPr lang="tr-TR" sz="1600" dirty="0">
                <a:solidFill>
                  <a:srgbClr val="000000"/>
                </a:solidFill>
                <a:cs typeface="Arial" panose="020B0604020202020204" pitchFamily="34" charset="0"/>
              </a:rPr>
              <a:t> tezgah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600" dirty="0">
                <a:solidFill>
                  <a:srgbClr val="000000"/>
                </a:solidFill>
                <a:cs typeface="Arial" panose="020B0604020202020204" pitchFamily="34" charset="0"/>
              </a:rPr>
              <a:t>1.sınıf seramik ve </a:t>
            </a:r>
            <a:r>
              <a:rPr lang="tr-TR" sz="1600" dirty="0" err="1">
                <a:solidFill>
                  <a:srgbClr val="000000"/>
                </a:solidFill>
                <a:cs typeface="Arial" panose="020B0604020202020204" pitchFamily="34" charset="0"/>
              </a:rPr>
              <a:t>vitrifiye</a:t>
            </a:r>
            <a:endParaRPr lang="tr-TR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600" dirty="0">
                <a:solidFill>
                  <a:srgbClr val="000000"/>
                </a:solidFill>
                <a:cs typeface="Arial" panose="020B0604020202020204" pitchFamily="34" charset="0"/>
              </a:rPr>
              <a:t>Merkezi Su Deposu ve Hidrofor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600" dirty="0">
                <a:solidFill>
                  <a:srgbClr val="000000"/>
                </a:solidFill>
                <a:cs typeface="Arial" panose="020B0604020202020204" pitchFamily="34" charset="0"/>
              </a:rPr>
              <a:t>Asansör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tr-TR" sz="1600" dirty="0">
                <a:solidFill>
                  <a:srgbClr val="000000"/>
                </a:solidFill>
                <a:cs typeface="Arial" panose="020B0604020202020204" pitchFamily="34" charset="0"/>
              </a:rPr>
              <a:t>Merkezi Uydu Sistemi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4515966"/>
            <a:ext cx="7704856" cy="5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u="sng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57,900 </a:t>
            </a:r>
            <a:r>
              <a:rPr lang="tr-TR" b="1" u="sng" dirty="0" err="1">
                <a:solidFill>
                  <a:srgbClr val="FF0000"/>
                </a:solidFill>
                <a:ea typeface="Century Gothic" charset="0"/>
                <a:cs typeface="Century Gothic" charset="0"/>
              </a:rPr>
              <a:t>GBP’den</a:t>
            </a:r>
            <a:r>
              <a:rPr lang="tr-TR" b="1" u="sng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 Başlayan Fiyatlarla...</a:t>
            </a:r>
          </a:p>
        </p:txBody>
      </p:sp>
      <p:pic>
        <p:nvPicPr>
          <p:cNvPr id="3" name="Picture 2" descr="render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87992"/>
            <a:ext cx="3096344" cy="26842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5. Osmanoğlu21 / Lefkoşa  </a:t>
            </a:r>
          </a:p>
        </p:txBody>
      </p:sp>
    </p:spTree>
    <p:extLst>
      <p:ext uri="{BB962C8B-B14F-4D97-AF65-F5344CB8AC3E}">
        <p14:creationId xmlns:p14="http://schemas.microsoft.com/office/powerpoint/2010/main" val="1531108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-571327" y="1802649"/>
            <a:ext cx="4441366" cy="5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000" b="1" dirty="0">
              <a:solidFill>
                <a:srgbClr val="FF0000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7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6. Lefkoşa Yapım 52 - 53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666" y="853122"/>
            <a:ext cx="3506742" cy="2160000"/>
          </a:xfrm>
          <a:prstGeom prst="rect">
            <a:avLst/>
          </a:prstGeom>
          <a:ln>
            <a:solidFill>
              <a:srgbClr val="B3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075806"/>
            <a:ext cx="3198921" cy="2036522"/>
          </a:xfrm>
          <a:prstGeom prst="rect">
            <a:avLst/>
          </a:prstGeom>
          <a:ln>
            <a:solidFill>
              <a:srgbClr val="B3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666" y="3102071"/>
            <a:ext cx="3506742" cy="2034660"/>
          </a:xfrm>
          <a:prstGeom prst="rect">
            <a:avLst/>
          </a:prstGeom>
          <a:ln>
            <a:solidFill>
              <a:srgbClr val="B3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823500"/>
            <a:ext cx="3198922" cy="2160000"/>
          </a:xfrm>
          <a:prstGeom prst="rect">
            <a:avLst/>
          </a:prstGeom>
          <a:ln>
            <a:solidFill>
              <a:srgbClr val="B3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301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230"/>
            <a:ext cx="9144000" cy="4520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43558"/>
            <a:ext cx="3096344" cy="189021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652120" y="1923678"/>
            <a:ext cx="504056" cy="4860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6. Lefkoşa Yapım 52 - 53</a:t>
            </a:r>
          </a:p>
        </p:txBody>
      </p:sp>
    </p:spTree>
    <p:extLst>
      <p:ext uri="{BB962C8B-B14F-4D97-AF65-F5344CB8AC3E}">
        <p14:creationId xmlns:p14="http://schemas.microsoft.com/office/powerpoint/2010/main" val="2904080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743452"/>
            <a:ext cx="6840760" cy="3394472"/>
          </a:xfrm>
        </p:spPr>
        <p:txBody>
          <a:bodyPr>
            <a:noAutofit/>
          </a:bodyPr>
          <a:lstStyle/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Lefkoşa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Hamitköy’de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Harika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Lokasyon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3 Katlı bina </a:t>
            </a:r>
          </a:p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3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Blok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apartm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a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nlar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İnşa seviyesi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: %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40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Teslim tarihi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: 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Temmuz 2018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344488" indent="-344488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2+1 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ve 3+1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Daireler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</a:p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İnşa kalitesi : Yüksek</a:t>
            </a:r>
          </a:p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Fiyat Aralığı ; </a:t>
            </a:r>
          </a:p>
          <a:p>
            <a:pPr marL="344488" indent="-344488">
              <a:buFont typeface="Arial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9258" y="3579862"/>
            <a:ext cx="4441366" cy="5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u="sng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57,900 GBP</a:t>
            </a:r>
            <a:r>
              <a:rPr lang="tr-TR" b="1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 </a:t>
            </a:r>
            <a:r>
              <a:rPr lang="tr-TR" sz="2000" b="1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başlayan</a:t>
            </a:r>
            <a:r>
              <a:rPr lang="tr-TR" b="1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 </a:t>
            </a:r>
            <a:r>
              <a:rPr lang="tr-TR" sz="2000" b="1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fiyatlarla.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158" y="1275606"/>
            <a:ext cx="3699298" cy="1926675"/>
          </a:xfrm>
          <a:prstGeom prst="rect">
            <a:avLst/>
          </a:prstGeom>
          <a:ln>
            <a:solidFill>
              <a:srgbClr val="B3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043608" y="4569972"/>
            <a:ext cx="7272808" cy="486054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rgbClr val="FF0000"/>
                </a:solidFill>
              </a:rPr>
              <a:t>Kira Garanti Proje ile Garanti Yatırım.</a:t>
            </a:r>
          </a:p>
        </p:txBody>
      </p:sp>
      <p:sp>
        <p:nvSpPr>
          <p:cNvPr id="8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6. Lefkoşa Yapım 52 - 53</a:t>
            </a:r>
          </a:p>
        </p:txBody>
      </p:sp>
    </p:spTree>
    <p:extLst>
      <p:ext uri="{BB962C8B-B14F-4D97-AF65-F5344CB8AC3E}">
        <p14:creationId xmlns:p14="http://schemas.microsoft.com/office/powerpoint/2010/main" val="235898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89552"/>
            <a:ext cx="8784976" cy="4050450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Olive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Park </a:t>
            </a:r>
            <a:r>
              <a:rPr lang="mr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Megaland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Girne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City Life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Kyrenia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mr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Megaland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Girne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Kıbrıs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Town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Houses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mr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Kıbrıs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Developments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Girne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Camelot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Papillon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Alsancak / Girne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Osmanoğlu21 </a:t>
            </a:r>
            <a:r>
              <a:rPr lang="mr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Osmanoğlu İnşaat / Lefkoşa</a:t>
            </a:r>
          </a:p>
          <a:p>
            <a:pPr marL="514350" indent="-514350">
              <a:buAutoNum type="arabicPeriod"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Yapım 52 - 53 </a:t>
            </a:r>
            <a:r>
              <a:rPr lang="mr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Yapım İnşaat / Lefkoşa </a:t>
            </a:r>
          </a:p>
          <a:p>
            <a:pPr marL="514350" indent="-514350">
              <a:buAutoNum type="arabicPeriod"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Yapım 28 - 29   - Yapım İnşaat / Lefkoşa</a:t>
            </a:r>
          </a:p>
          <a:p>
            <a:pPr marL="514350" indent="-514350">
              <a:buAutoNum type="arabicPeriod"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Re-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Sale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Daireler </a:t>
            </a:r>
            <a:r>
              <a:rPr lang="mr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Hemen Kirala...</a:t>
            </a:r>
          </a:p>
          <a:p>
            <a:pPr marL="914400" lvl="1" indent="-514350">
              <a:buFont typeface="+mj-lt"/>
              <a:buAutoNum type="alphaLcPeriod"/>
            </a:pPr>
            <a:r>
              <a:rPr lang="tr-T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Feo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Elegance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Girne</a:t>
            </a:r>
          </a:p>
          <a:p>
            <a:pPr marL="914400" lvl="1" indent="-514350">
              <a:buFont typeface="Arial" panose="020B0604020202020204" pitchFamily="34" charset="0"/>
              <a:buAutoNum type="alphaLcPeriod"/>
            </a:pP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Magic Plus </a:t>
            </a:r>
            <a:r>
              <a:rPr lang="mr-I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Eminoğlu </a:t>
            </a:r>
            <a:r>
              <a:rPr lang="tr-T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Investment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Girne  </a:t>
            </a:r>
          </a:p>
          <a:p>
            <a:pPr marL="914400" lvl="1" indent="-514350">
              <a:buFont typeface="Arial" panose="020B0604020202020204" pitchFamily="34" charset="0"/>
              <a:buAutoNum type="alphaLcPeriod"/>
            </a:pPr>
            <a:r>
              <a:rPr lang="tr-T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Pamfilya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Royal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 </a:t>
            </a:r>
            <a:r>
              <a:rPr lang="tr-T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SkyLife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Girne </a:t>
            </a:r>
          </a:p>
          <a:p>
            <a:pPr marL="914400" lvl="1" indent="-514350">
              <a:buAutoNum type="alphaLcPeriod"/>
            </a:pP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Projelerimiz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726" y="4461960"/>
            <a:ext cx="1971787" cy="681540"/>
          </a:xfrm>
          <a:prstGeom prst="rect">
            <a:avLst/>
          </a:prstGeom>
        </p:spPr>
      </p:pic>
      <p:pic>
        <p:nvPicPr>
          <p:cNvPr id="5" name="Picture 4" descr="KW_KTEAM_V1[4]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9" y="4438658"/>
            <a:ext cx="1893346" cy="7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56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-571327" y="1802649"/>
            <a:ext cx="4441366" cy="5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000" b="1" dirty="0">
              <a:solidFill>
                <a:srgbClr val="FF0000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7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7. Lefkoşa Yapım 28 </a:t>
            </a:r>
            <a:r>
              <a:rPr lang="mr-IN" sz="2200" b="1" dirty="0">
                <a:solidFill>
                  <a:schemeClr val="bg1"/>
                </a:solidFill>
              </a:rPr>
              <a:t>–</a:t>
            </a:r>
            <a:r>
              <a:rPr lang="tr-TR" sz="2200" b="1" dirty="0">
                <a:solidFill>
                  <a:schemeClr val="bg1"/>
                </a:solidFill>
              </a:rPr>
              <a:t> 29 - 30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771550"/>
            <a:ext cx="4067944" cy="2141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771550"/>
            <a:ext cx="3821336" cy="216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017446"/>
            <a:ext cx="3816424" cy="212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0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7. Lefkoşa Yapım 28 </a:t>
            </a:r>
            <a:r>
              <a:rPr lang="mr-IN" sz="2200" b="1" dirty="0">
                <a:solidFill>
                  <a:schemeClr val="bg1"/>
                </a:solidFill>
              </a:rPr>
              <a:t>–</a:t>
            </a:r>
            <a:r>
              <a:rPr lang="tr-TR" sz="2200" b="1" dirty="0">
                <a:solidFill>
                  <a:schemeClr val="bg1"/>
                </a:solidFill>
              </a:rPr>
              <a:t> 29 - 30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1541"/>
            <a:ext cx="9144000" cy="44619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04250" y="3273828"/>
            <a:ext cx="432047" cy="4721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608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743452"/>
            <a:ext cx="6840760" cy="3394472"/>
          </a:xfrm>
        </p:spPr>
        <p:txBody>
          <a:bodyPr>
            <a:noAutofit/>
          </a:bodyPr>
          <a:lstStyle/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Lefkoşa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Küçükkaymaklı’da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Harika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Lokasyon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3 Katlı bina </a:t>
            </a:r>
          </a:p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3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Blok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apartm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a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nlar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İnşa seviyesi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: %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70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Teslim tarihi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: 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Mayıs 2018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3+1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Daireler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124 m2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344488" indent="-344488"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İnşa kalitesi : Yüksek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0" y="3579862"/>
            <a:ext cx="4441366" cy="5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u="sng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66,900 GBP</a:t>
            </a:r>
            <a:r>
              <a:rPr lang="tr-TR" b="1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 </a:t>
            </a:r>
            <a:r>
              <a:rPr lang="tr-TR" sz="2000" b="1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başlayan</a:t>
            </a:r>
            <a:r>
              <a:rPr lang="tr-TR" b="1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 </a:t>
            </a:r>
            <a:r>
              <a:rPr lang="tr-TR" sz="2000" b="1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fiyatlarla.</a:t>
            </a:r>
          </a:p>
        </p:txBody>
      </p:sp>
      <p:sp>
        <p:nvSpPr>
          <p:cNvPr id="7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7. Lefkoşa Yapım 28-29-30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419622"/>
            <a:ext cx="3420874" cy="198281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43608" y="4569972"/>
            <a:ext cx="7272808" cy="486054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rgbClr val="FF0000"/>
                </a:solidFill>
              </a:rPr>
              <a:t>Kira Garantili Proje, Garanti Yatırım!</a:t>
            </a:r>
          </a:p>
        </p:txBody>
      </p:sp>
    </p:spTree>
    <p:extLst>
      <p:ext uri="{BB962C8B-B14F-4D97-AF65-F5344CB8AC3E}">
        <p14:creationId xmlns:p14="http://schemas.microsoft.com/office/powerpoint/2010/main" val="4123605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7544" y="681540"/>
            <a:ext cx="8676456" cy="4860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ŞİMDİ ALIN, YARIN KİRAYA VERİN...   </a:t>
            </a:r>
          </a:p>
          <a:p>
            <a:pPr marL="0" indent="0" algn="ctr">
              <a:buNone/>
            </a:pP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RE-SALE </a:t>
            </a:r>
          </a:p>
        </p:txBody>
      </p:sp>
      <p:pic>
        <p:nvPicPr>
          <p:cNvPr id="7" name="Picture 6" descr="KW_KTEAM_V1[4]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353949"/>
            <a:ext cx="2160241" cy="735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371950"/>
            <a:ext cx="2031206" cy="702078"/>
          </a:xfrm>
          <a:prstGeom prst="rect">
            <a:avLst/>
          </a:prstGeom>
        </p:spPr>
      </p:pic>
      <p:pic>
        <p:nvPicPr>
          <p:cNvPr id="5" name="Picture 4" descr="Resale-1024x66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329612"/>
            <a:ext cx="5400600" cy="27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34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738082"/>
            <a:ext cx="2376264" cy="4353948"/>
          </a:xfrm>
          <a:solidFill>
            <a:srgbClr val="A8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FEO </a:t>
            </a:r>
            <a:r>
              <a:rPr lang="tr-TR" sz="2000" b="1" dirty="0" err="1">
                <a:solidFill>
                  <a:srgbClr val="FFFFFF"/>
                </a:solidFill>
                <a:ea typeface="Century Gothic" charset="0"/>
                <a:cs typeface="Century Gothic" charset="0"/>
              </a:rPr>
              <a:t>Elegance</a:t>
            </a: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 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-1+1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-1.Kat 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-75m2 </a:t>
            </a:r>
          </a:p>
          <a:p>
            <a:pPr marL="0" indent="0">
              <a:buNone/>
            </a:pPr>
            <a:endParaRPr lang="tr-TR" sz="1800" b="1" dirty="0">
              <a:solidFill>
                <a:srgbClr val="FFFFFF"/>
              </a:solidFill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Satış Fiyatı; 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-75.000 GBP </a:t>
            </a:r>
          </a:p>
          <a:p>
            <a:pPr marL="0" indent="0">
              <a:buNone/>
            </a:pPr>
            <a:endParaRPr lang="tr-TR" sz="1800" b="1" dirty="0">
              <a:solidFill>
                <a:srgbClr val="FFFFFF"/>
              </a:solidFill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Kira Getirisi;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-500 GBP </a:t>
            </a:r>
          </a:p>
          <a:p>
            <a:pPr marL="0" indent="0">
              <a:buNone/>
            </a:pPr>
            <a:endParaRPr lang="tr-TR" sz="2000" b="1" dirty="0">
              <a:solidFill>
                <a:srgbClr val="FFFFFF"/>
              </a:solidFill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tr-TR" sz="16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Haziran 2018 Teslim.</a:t>
            </a:r>
          </a:p>
          <a:p>
            <a:pPr marL="0" indent="0">
              <a:buNone/>
            </a:pPr>
            <a:endParaRPr lang="tr-TR" sz="2000" b="1" dirty="0">
              <a:solidFill>
                <a:srgbClr val="FFFFFF"/>
              </a:solidFill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tr-TR" sz="2000" b="1" dirty="0">
              <a:solidFill>
                <a:srgbClr val="FFFFFF"/>
              </a:solidFill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tr-TR" sz="2000" b="1" dirty="0">
              <a:solidFill>
                <a:srgbClr val="FFFFFF"/>
              </a:solidFill>
            </a:endParaRPr>
          </a:p>
          <a:p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11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RE-SALE no:1 ve no:2 / </a:t>
            </a:r>
            <a:r>
              <a:rPr lang="tr-TR" sz="2200" b="1" dirty="0" err="1">
                <a:solidFill>
                  <a:schemeClr val="bg1"/>
                </a:solidFill>
              </a:rPr>
              <a:t>Feo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Elegance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Comfort</a:t>
            </a:r>
            <a:r>
              <a:rPr lang="tr-TR" sz="2200" b="1" dirty="0">
                <a:solidFill>
                  <a:schemeClr val="bg1"/>
                </a:solidFill>
              </a:rPr>
              <a:t> A </a:t>
            </a:r>
          </a:p>
        </p:txBody>
      </p:sp>
      <p:pic>
        <p:nvPicPr>
          <p:cNvPr id="2" name="Picture 1" descr="feo elegance 3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903" y="699542"/>
            <a:ext cx="655016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0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738082"/>
            <a:ext cx="1872208" cy="4353948"/>
          </a:xfrm>
          <a:solidFill>
            <a:srgbClr val="A8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FEO </a:t>
            </a:r>
            <a:r>
              <a:rPr lang="tr-TR" sz="2000" b="1" dirty="0" err="1">
                <a:solidFill>
                  <a:srgbClr val="FFFFFF"/>
                </a:solidFill>
                <a:ea typeface="Century Gothic" charset="0"/>
                <a:cs typeface="Century Gothic" charset="0"/>
              </a:rPr>
              <a:t>Elegance</a:t>
            </a: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 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-1+1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-1.Kat 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-75m2 </a:t>
            </a:r>
          </a:p>
          <a:p>
            <a:pPr marL="0" indent="0">
              <a:buNone/>
            </a:pPr>
            <a:endParaRPr lang="tr-TR" sz="1800" b="1" dirty="0">
              <a:solidFill>
                <a:srgbClr val="FFFFFF"/>
              </a:solidFill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Satış Fiyatı; 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-75.000 GBP </a:t>
            </a:r>
          </a:p>
          <a:p>
            <a:pPr marL="0" indent="0">
              <a:buNone/>
            </a:pPr>
            <a:endParaRPr lang="tr-TR" sz="1800" b="1" dirty="0">
              <a:solidFill>
                <a:srgbClr val="FFFFFF"/>
              </a:solidFill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Kira Getirisi;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-500 GBP </a:t>
            </a:r>
          </a:p>
          <a:p>
            <a:pPr marL="0" indent="0">
              <a:buNone/>
            </a:pPr>
            <a:endParaRPr lang="tr-TR" sz="2000" b="1" dirty="0">
              <a:solidFill>
                <a:srgbClr val="FFFFFF"/>
              </a:solidFill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tr-TR" sz="1600" b="1" dirty="0">
                <a:solidFill>
                  <a:srgbClr val="FFFFFF"/>
                </a:solidFill>
                <a:ea typeface="Century Gothic" charset="0"/>
                <a:cs typeface="Century Gothic" charset="0"/>
              </a:rPr>
              <a:t>Haziran2018 Teslim.</a:t>
            </a:r>
          </a:p>
          <a:p>
            <a:pPr marL="0" indent="0">
              <a:buNone/>
            </a:pPr>
            <a:endParaRPr lang="tr-TR" sz="2000" b="1" dirty="0">
              <a:solidFill>
                <a:srgbClr val="FFFFFF"/>
              </a:solidFill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tr-TR" sz="2000" b="1" dirty="0">
              <a:solidFill>
                <a:srgbClr val="FFFFFF"/>
              </a:solidFill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tr-TR" sz="2000" b="1" dirty="0">
              <a:solidFill>
                <a:srgbClr val="FFFFFF"/>
              </a:solidFill>
            </a:endParaRPr>
          </a:p>
          <a:p>
            <a:endParaRPr lang="en-GB" sz="20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feo elegan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699542"/>
            <a:ext cx="6784754" cy="4320480"/>
          </a:xfrm>
          <a:prstGeom prst="rect">
            <a:avLst/>
          </a:prstGeom>
        </p:spPr>
      </p:pic>
      <p:sp>
        <p:nvSpPr>
          <p:cNvPr id="5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RE-SALE 3-4 / </a:t>
            </a:r>
            <a:r>
              <a:rPr lang="tr-TR" sz="2200" b="1" dirty="0" err="1">
                <a:solidFill>
                  <a:schemeClr val="bg1"/>
                </a:solidFill>
              </a:rPr>
              <a:t>Feo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Elegance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Comfort</a:t>
            </a:r>
            <a:r>
              <a:rPr lang="tr-TR" sz="2200" b="1" dirty="0">
                <a:solidFill>
                  <a:schemeClr val="bg1"/>
                </a:solidFill>
              </a:rPr>
              <a:t> A </a:t>
            </a:r>
          </a:p>
        </p:txBody>
      </p:sp>
    </p:spTree>
    <p:extLst>
      <p:ext uri="{BB962C8B-B14F-4D97-AF65-F5344CB8AC3E}">
        <p14:creationId xmlns:p14="http://schemas.microsoft.com/office/powerpoint/2010/main" val="4195941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6063"/>
            <a:ext cx="9144002" cy="45879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99592" y="123478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4. </a:t>
            </a:r>
            <a:r>
              <a:rPr lang="tr-TR" sz="2200" b="1" dirty="0" err="1">
                <a:solidFill>
                  <a:schemeClr val="bg1"/>
                </a:solidFill>
              </a:rPr>
              <a:t>MagicPlus</a:t>
            </a:r>
            <a:r>
              <a:rPr lang="tr-TR" sz="2200" b="1" dirty="0">
                <a:solidFill>
                  <a:schemeClr val="bg1"/>
                </a:solidFill>
              </a:rPr>
              <a:t>/ Girne </a:t>
            </a:r>
          </a:p>
        </p:txBody>
      </p:sp>
    </p:spTree>
    <p:extLst>
      <p:ext uri="{BB962C8B-B14F-4D97-AF65-F5344CB8AC3E}">
        <p14:creationId xmlns:p14="http://schemas.microsoft.com/office/powerpoint/2010/main" val="934153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49" y="829022"/>
            <a:ext cx="7450667" cy="4191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99592" y="123478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4. </a:t>
            </a:r>
            <a:r>
              <a:rPr lang="tr-TR" sz="2200" b="1" dirty="0" err="1">
                <a:solidFill>
                  <a:schemeClr val="bg1"/>
                </a:solidFill>
              </a:rPr>
              <a:t>MagicPlus</a:t>
            </a:r>
            <a:r>
              <a:rPr lang="tr-TR" sz="2200" b="1" dirty="0">
                <a:solidFill>
                  <a:schemeClr val="bg1"/>
                </a:solidFill>
              </a:rPr>
              <a:t>/ Girne </a:t>
            </a:r>
          </a:p>
        </p:txBody>
      </p:sp>
    </p:spTree>
    <p:extLst>
      <p:ext uri="{BB962C8B-B14F-4D97-AF65-F5344CB8AC3E}">
        <p14:creationId xmlns:p14="http://schemas.microsoft.com/office/powerpoint/2010/main" val="1045705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9" y="627534"/>
            <a:ext cx="3769945" cy="498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500" b="1" dirty="0">
                <a:latin typeface="Montserrat Light" charset="0"/>
                <a:ea typeface="Montserrat Light" charset="0"/>
                <a:cs typeface="Montserrat Light" charset="0"/>
              </a:rPr>
              <a:t>LOBİ GÖRSELLERİ</a:t>
            </a:r>
            <a:endParaRPr lang="en-US" sz="2500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99298" y="3433713"/>
            <a:ext cx="608029" cy="608029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46806" y="3314841"/>
            <a:ext cx="608029" cy="608029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41369" y="4338969"/>
            <a:ext cx="608029" cy="608029"/>
          </a:xfrm>
          <a:prstGeom prst="ellipse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IMG_0194.JPG"/>
          <p:cNvPicPr>
            <a:picLocks noGrp="1" noChangeAspect="1"/>
          </p:cNvPicPr>
          <p:nvPr>
            <p:ph type="pic" sz="quarter" idx="3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144" y="1051125"/>
            <a:ext cx="3769945" cy="3106930"/>
          </a:xfrm>
        </p:spPr>
      </p:pic>
      <p:pic>
        <p:nvPicPr>
          <p:cNvPr id="14" name="Picture Placeholder 13" descr="lobi.jpg"/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033" y="789552"/>
            <a:ext cx="4122437" cy="4046977"/>
          </a:xfrm>
        </p:spPr>
      </p:pic>
      <p:sp>
        <p:nvSpPr>
          <p:cNvPr id="15" name="Rounded Rectangle 14"/>
          <p:cNvSpPr/>
          <p:nvPr/>
        </p:nvSpPr>
        <p:spPr>
          <a:xfrm>
            <a:off x="899592" y="123478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4. </a:t>
            </a:r>
            <a:r>
              <a:rPr lang="tr-TR" sz="2200" b="1" dirty="0" err="1">
                <a:solidFill>
                  <a:schemeClr val="bg1"/>
                </a:solidFill>
              </a:rPr>
              <a:t>MagicPlus</a:t>
            </a:r>
            <a:r>
              <a:rPr lang="tr-TR" sz="2200" b="1" dirty="0">
                <a:solidFill>
                  <a:schemeClr val="bg1"/>
                </a:solidFill>
              </a:rPr>
              <a:t>/ Girne </a:t>
            </a:r>
          </a:p>
        </p:txBody>
      </p:sp>
    </p:spTree>
    <p:extLst>
      <p:ext uri="{BB962C8B-B14F-4D97-AF65-F5344CB8AC3E}">
        <p14:creationId xmlns:p14="http://schemas.microsoft.com/office/powerpoint/2010/main" val="1581940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617" y="3991995"/>
            <a:ext cx="4109269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tr-TR" sz="4000" b="1" dirty="0">
                <a:solidFill>
                  <a:schemeClr val="bg1"/>
                </a:solidFill>
              </a:rPr>
              <a:t>DIŞ MEKAN GÖRSELLERİ</a:t>
            </a:r>
            <a:endParaRPr lang="en-US" sz="4000" b="1" dirty="0">
              <a:solidFill>
                <a:srgbClr val="0B141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4" name="Picture Placeholder 13" descr="6.jpg"/>
          <p:cNvPicPr>
            <a:picLocks noGrp="1" noChangeAspect="1"/>
          </p:cNvPicPr>
          <p:nvPr>
            <p:ph type="pic" sz="quarter" idx="3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699542"/>
            <a:ext cx="2520280" cy="2020373"/>
          </a:xfrm>
        </p:spPr>
      </p:pic>
      <p:pic>
        <p:nvPicPr>
          <p:cNvPr id="15" name="Picture Placeholder 14" descr="11.jpg"/>
          <p:cNvPicPr>
            <a:picLocks noGrp="1" noChangeAspect="1"/>
          </p:cNvPicPr>
          <p:nvPr>
            <p:ph type="pic" sz="quarter" idx="3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7824" y="699542"/>
            <a:ext cx="2515105" cy="2016224"/>
          </a:xfrm>
        </p:spPr>
      </p:pic>
      <p:pic>
        <p:nvPicPr>
          <p:cNvPr id="16" name="Picture Placeholder 15" descr="12.jpg"/>
          <p:cNvPicPr>
            <a:picLocks noGrp="1" noChangeAspect="1"/>
          </p:cNvPicPr>
          <p:nvPr>
            <p:ph type="pic" sz="quarter" idx="3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128" y="699542"/>
            <a:ext cx="2764105" cy="2215834"/>
          </a:xfrm>
        </p:spPr>
      </p:pic>
      <p:pic>
        <p:nvPicPr>
          <p:cNvPr id="19" name="Picture Placeholder 18" descr="14.jpg"/>
          <p:cNvPicPr>
            <a:picLocks noGrp="1" noChangeAspect="1"/>
          </p:cNvPicPr>
          <p:nvPr>
            <p:ph type="pic" sz="quarter" idx="3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3003798"/>
            <a:ext cx="2548081" cy="2042659"/>
          </a:xfrm>
        </p:spPr>
      </p:pic>
      <p:pic>
        <p:nvPicPr>
          <p:cNvPr id="20" name="Picture Placeholder 19" descr="15.jpg"/>
          <p:cNvPicPr>
            <a:picLocks noGrp="1" noChangeAspect="1"/>
          </p:cNvPicPr>
          <p:nvPr>
            <p:ph type="pic" sz="quarter" idx="3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2927666"/>
            <a:ext cx="5525592" cy="2215834"/>
          </a:xfrm>
        </p:spPr>
      </p:pic>
      <p:sp>
        <p:nvSpPr>
          <p:cNvPr id="9" name="Rounded Rectangle 8"/>
          <p:cNvSpPr/>
          <p:nvPr/>
        </p:nvSpPr>
        <p:spPr>
          <a:xfrm>
            <a:off x="899592" y="123478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4. </a:t>
            </a:r>
            <a:r>
              <a:rPr lang="tr-TR" sz="2200" b="1" dirty="0" err="1">
                <a:solidFill>
                  <a:schemeClr val="bg1"/>
                </a:solidFill>
              </a:rPr>
              <a:t>MagicPlus</a:t>
            </a:r>
            <a:r>
              <a:rPr lang="tr-TR" sz="2200" b="1" dirty="0">
                <a:solidFill>
                  <a:schemeClr val="bg1"/>
                </a:solidFill>
              </a:rPr>
              <a:t>/ Girne </a:t>
            </a:r>
          </a:p>
        </p:txBody>
      </p:sp>
    </p:spTree>
    <p:extLst>
      <p:ext uri="{BB962C8B-B14F-4D97-AF65-F5344CB8AC3E}">
        <p14:creationId xmlns:p14="http://schemas.microsoft.com/office/powerpoint/2010/main" val="133989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IMG_981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9143999" cy="4299942"/>
          </a:xfrm>
        </p:spPr>
      </p:pic>
      <p:sp>
        <p:nvSpPr>
          <p:cNvPr id="3" name="Shape 6"/>
          <p:cNvSpPr/>
          <p:nvPr/>
        </p:nvSpPr>
        <p:spPr>
          <a:xfrm>
            <a:off x="3491880" y="4191931"/>
            <a:ext cx="675188" cy="723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5739"/>
                </a:lnTo>
                <a:lnTo>
                  <a:pt x="7054" y="0"/>
                </a:lnTo>
                <a:cubicBezTo>
                  <a:pt x="7054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" name="Shape 7"/>
          <p:cNvSpPr/>
          <p:nvPr/>
        </p:nvSpPr>
        <p:spPr>
          <a:xfrm>
            <a:off x="3059832" y="4407954"/>
            <a:ext cx="356948" cy="569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8938"/>
                </a:lnTo>
                <a:cubicBezTo>
                  <a:pt x="0" y="8938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" name="Shape 8"/>
          <p:cNvSpPr/>
          <p:nvPr/>
        </p:nvSpPr>
        <p:spPr>
          <a:xfrm>
            <a:off x="4118946" y="3519614"/>
            <a:ext cx="1188383" cy="1299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987"/>
                </a:moveTo>
                <a:lnTo>
                  <a:pt x="13542" y="21600"/>
                </a:lnTo>
                <a:lnTo>
                  <a:pt x="21600" y="0"/>
                </a:lnTo>
                <a:cubicBezTo>
                  <a:pt x="21600" y="0"/>
                  <a:pt x="0" y="13987"/>
                  <a:pt x="0" y="13987"/>
                </a:cubicBezTo>
                <a:close/>
              </a:path>
            </a:pathLst>
          </a:custGeom>
          <a:solidFill>
            <a:schemeClr val="accent2">
              <a:lumMod val="75000"/>
              <a:alpha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Shape 9"/>
          <p:cNvSpPr/>
          <p:nvPr/>
        </p:nvSpPr>
        <p:spPr>
          <a:xfrm>
            <a:off x="4862460" y="3519613"/>
            <a:ext cx="2177325" cy="1578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785"/>
                </a:moveTo>
                <a:lnTo>
                  <a:pt x="4498" y="21600"/>
                </a:lnTo>
                <a:lnTo>
                  <a:pt x="21600" y="3042"/>
                </a:lnTo>
                <a:lnTo>
                  <a:pt x="4398" y="0"/>
                </a:lnTo>
                <a:cubicBezTo>
                  <a:pt x="4398" y="0"/>
                  <a:pt x="0" y="17785"/>
                  <a:pt x="0" y="17785"/>
                </a:cubicBezTo>
                <a:close/>
              </a:path>
            </a:pathLst>
          </a:custGeom>
          <a:solidFill>
            <a:schemeClr val="accent2">
              <a:alpha val="88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Shape 11"/>
          <p:cNvSpPr/>
          <p:nvPr/>
        </p:nvSpPr>
        <p:spPr>
          <a:xfrm>
            <a:off x="5313481" y="3741792"/>
            <a:ext cx="1731433" cy="1536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6" y="0"/>
                </a:moveTo>
                <a:lnTo>
                  <a:pt x="0" y="19067"/>
                </a:lnTo>
                <a:lnTo>
                  <a:pt x="3656" y="21600"/>
                </a:lnTo>
                <a:lnTo>
                  <a:pt x="16203" y="21600"/>
                </a:lnTo>
                <a:lnTo>
                  <a:pt x="21600" y="14"/>
                </a:lnTo>
                <a:cubicBezTo>
                  <a:pt x="21600" y="14"/>
                  <a:pt x="21506" y="0"/>
                  <a:pt x="21506" y="0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Shape 12"/>
          <p:cNvSpPr/>
          <p:nvPr/>
        </p:nvSpPr>
        <p:spPr>
          <a:xfrm>
            <a:off x="6610725" y="3202559"/>
            <a:ext cx="2566892" cy="2075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64" y="5528"/>
                </a:moveTo>
                <a:lnTo>
                  <a:pt x="3641" y="562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405"/>
                </a:lnTo>
                <a:lnTo>
                  <a:pt x="9346" y="0"/>
                </a:lnTo>
                <a:cubicBezTo>
                  <a:pt x="9346" y="0"/>
                  <a:pt x="3664" y="5528"/>
                  <a:pt x="3664" y="5528"/>
                </a:cubicBezTo>
                <a:close/>
              </a:path>
            </a:pathLst>
          </a:custGeom>
          <a:solidFill>
            <a:schemeClr val="tx2">
              <a:alpha val="97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Shape 13"/>
          <p:cNvSpPr/>
          <p:nvPr/>
        </p:nvSpPr>
        <p:spPr>
          <a:xfrm>
            <a:off x="7721339" y="2066532"/>
            <a:ext cx="1456278" cy="1760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051"/>
                </a:moveTo>
                <a:lnTo>
                  <a:pt x="21600" y="21600"/>
                </a:lnTo>
                <a:lnTo>
                  <a:pt x="21600" y="0"/>
                </a:lnTo>
                <a:cubicBezTo>
                  <a:pt x="21600" y="0"/>
                  <a:pt x="0" y="14051"/>
                  <a:pt x="0" y="1405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Shape 15"/>
          <p:cNvSpPr/>
          <p:nvPr/>
        </p:nvSpPr>
        <p:spPr>
          <a:xfrm>
            <a:off x="3923928" y="4353948"/>
            <a:ext cx="903054" cy="458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90" y="13121"/>
                </a:moveTo>
                <a:lnTo>
                  <a:pt x="3744" y="0"/>
                </a:lnTo>
                <a:lnTo>
                  <a:pt x="0" y="21600"/>
                </a:lnTo>
                <a:lnTo>
                  <a:pt x="9112" y="21600"/>
                </a:lnTo>
                <a:lnTo>
                  <a:pt x="21600" y="21600"/>
                </a:lnTo>
                <a:cubicBezTo>
                  <a:pt x="21600" y="21600"/>
                  <a:pt x="14590" y="13121"/>
                  <a:pt x="14590" y="1312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4" name="TextBox 83"/>
          <p:cNvSpPr txBox="1"/>
          <p:nvPr/>
        </p:nvSpPr>
        <p:spPr>
          <a:xfrm>
            <a:off x="4934182" y="4407954"/>
            <a:ext cx="420981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500" b="1" spc="-100" dirty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t>GİRNE PROJELERİ</a:t>
            </a:r>
          </a:p>
        </p:txBody>
      </p:sp>
      <p:pic>
        <p:nvPicPr>
          <p:cNvPr id="15" name="Picture 14" descr="kw logo png.png"/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24" y="78826"/>
            <a:ext cx="1863897" cy="441261"/>
          </a:xfrm>
          <a:prstGeom prst="rect">
            <a:avLst/>
          </a:prstGeom>
        </p:spPr>
      </p:pic>
      <p:pic>
        <p:nvPicPr>
          <p:cNvPr id="2" name="Picture 1" descr="kıbrıs[1]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-236562"/>
            <a:ext cx="2138138" cy="1047689"/>
          </a:xfrm>
          <a:prstGeom prst="rect">
            <a:avLst/>
          </a:prstGeom>
        </p:spPr>
      </p:pic>
      <p:pic>
        <p:nvPicPr>
          <p:cNvPr id="7" name="Picture 6" descr="KW_KTEAM_V1[4]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317848"/>
            <a:ext cx="1979711" cy="82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5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sp>
        <p:nvSpPr>
          <p:cNvPr id="13" name="Oval 12"/>
          <p:cNvSpPr/>
          <p:nvPr/>
        </p:nvSpPr>
        <p:spPr>
          <a:xfrm>
            <a:off x="2966699" y="3090672"/>
            <a:ext cx="1024128" cy="1024128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98803" y="2718458"/>
            <a:ext cx="475488" cy="4754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07904" y="699542"/>
            <a:ext cx="4306216" cy="3801810"/>
          </a:xfrm>
          <a:prstGeom prst="rect">
            <a:avLst/>
          </a:prstGeom>
          <a:noFill/>
        </p:spPr>
        <p:txBody>
          <a:bodyPr wrap="square" lIns="68580" tIns="34290" rIns="68580" bIns="34290" numCol="1" spcCol="34290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100" dirty="0">
                <a:solidFill>
                  <a:srgbClr val="000000"/>
                </a:solidFill>
                <a:cs typeface="Arial"/>
              </a:rPr>
              <a:t>AĞUSTOS 2018 TESLİM!!! </a:t>
            </a:r>
          </a:p>
          <a:p>
            <a:pPr marL="257175" indent="-257175" algn="just">
              <a:lnSpc>
                <a:spcPct val="13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cs typeface="Arial"/>
              </a:rPr>
              <a:t>Residence </a:t>
            </a:r>
            <a:r>
              <a:rPr lang="en-US" sz="1100" dirty="0" err="1">
                <a:solidFill>
                  <a:srgbClr val="000000"/>
                </a:solidFill>
                <a:cs typeface="Arial"/>
              </a:rPr>
              <a:t>Hizmetleri</a:t>
            </a:r>
            <a:r>
              <a:rPr lang="en-US" sz="1100" dirty="0">
                <a:solidFill>
                  <a:srgbClr val="000000"/>
                </a:solidFill>
                <a:cs typeface="Arial"/>
              </a:rPr>
              <a:t> </a:t>
            </a:r>
          </a:p>
          <a:p>
            <a:pPr marL="257175" indent="-257175" algn="just">
              <a:lnSpc>
                <a:spcPct val="130000"/>
              </a:lnSpc>
              <a:buFont typeface="Arial"/>
              <a:buChar char="•"/>
            </a:pPr>
            <a:r>
              <a:rPr lang="en-US" sz="1100" dirty="0" err="1">
                <a:solidFill>
                  <a:srgbClr val="000000"/>
                </a:solidFill>
                <a:cs typeface="Arial"/>
              </a:rPr>
              <a:t>Alışveriş</a:t>
            </a:r>
            <a:r>
              <a:rPr lang="en-US" sz="11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cs typeface="Arial"/>
              </a:rPr>
              <a:t>dükkanları</a:t>
            </a:r>
            <a:r>
              <a:rPr lang="en-US" sz="1100" dirty="0">
                <a:solidFill>
                  <a:srgbClr val="000000"/>
                </a:solidFill>
                <a:cs typeface="Arial"/>
              </a:rPr>
              <a:t> </a:t>
            </a:r>
          </a:p>
          <a:p>
            <a:pPr marL="257175" indent="-257175" algn="just">
              <a:lnSpc>
                <a:spcPct val="130000"/>
              </a:lnSpc>
              <a:buFont typeface="Arial"/>
              <a:buChar char="•"/>
            </a:pPr>
            <a:r>
              <a:rPr lang="en-US" sz="1100" dirty="0" err="1">
                <a:solidFill>
                  <a:srgbClr val="000000"/>
                </a:solidFill>
                <a:cs typeface="Arial"/>
              </a:rPr>
              <a:t>Kapalı</a:t>
            </a:r>
            <a:r>
              <a:rPr lang="en-US" sz="11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cs typeface="Arial"/>
              </a:rPr>
              <a:t>ve</a:t>
            </a:r>
            <a:r>
              <a:rPr lang="en-US" sz="11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cs typeface="Arial"/>
              </a:rPr>
              <a:t>Açık</a:t>
            </a:r>
            <a:r>
              <a:rPr lang="en-US" sz="11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cs typeface="Arial"/>
              </a:rPr>
              <a:t>Yüzme</a:t>
            </a:r>
            <a:r>
              <a:rPr lang="en-US" sz="11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cs typeface="Arial"/>
              </a:rPr>
              <a:t>Havuzu</a:t>
            </a:r>
            <a:r>
              <a:rPr lang="en-US" sz="1100" dirty="0">
                <a:solidFill>
                  <a:srgbClr val="000000"/>
                </a:solidFill>
                <a:cs typeface="Arial"/>
              </a:rPr>
              <a:t> </a:t>
            </a:r>
          </a:p>
          <a:p>
            <a:pPr marL="257175" indent="-257175" algn="just">
              <a:lnSpc>
                <a:spcPct val="13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cs typeface="Arial"/>
              </a:rPr>
              <a:t>Fitness Center </a:t>
            </a:r>
          </a:p>
          <a:p>
            <a:pPr marL="257175" indent="-257175" algn="just">
              <a:lnSpc>
                <a:spcPct val="130000"/>
              </a:lnSpc>
              <a:buFont typeface="Arial"/>
              <a:buChar char="•"/>
            </a:pPr>
            <a:r>
              <a:rPr lang="en-US" sz="1100" dirty="0" err="1">
                <a:solidFill>
                  <a:srgbClr val="000000"/>
                </a:solidFill>
                <a:cs typeface="Arial"/>
              </a:rPr>
              <a:t>Sinema</a:t>
            </a:r>
            <a:r>
              <a:rPr lang="en-US" sz="11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cs typeface="Arial"/>
              </a:rPr>
              <a:t>Salonu</a:t>
            </a:r>
            <a:r>
              <a:rPr lang="en-US" sz="1100" dirty="0">
                <a:solidFill>
                  <a:srgbClr val="000000"/>
                </a:solidFill>
                <a:cs typeface="Arial"/>
              </a:rPr>
              <a:t> </a:t>
            </a:r>
          </a:p>
          <a:p>
            <a:pPr marL="257175" indent="-257175" algn="just">
              <a:lnSpc>
                <a:spcPct val="130000"/>
              </a:lnSpc>
              <a:buFont typeface="Arial"/>
              <a:buChar char="•"/>
            </a:pPr>
            <a:r>
              <a:rPr lang="en-US" sz="1100" dirty="0" err="1">
                <a:solidFill>
                  <a:srgbClr val="000000"/>
                </a:solidFill>
                <a:cs typeface="Arial"/>
              </a:rPr>
              <a:t>Özel</a:t>
            </a:r>
            <a:r>
              <a:rPr lang="en-US" sz="1100" dirty="0">
                <a:solidFill>
                  <a:srgbClr val="000000"/>
                </a:solidFill>
                <a:cs typeface="Arial"/>
              </a:rPr>
              <a:t> Park </a:t>
            </a:r>
            <a:r>
              <a:rPr lang="en-US" sz="1100" dirty="0" err="1">
                <a:solidFill>
                  <a:srgbClr val="000000"/>
                </a:solidFill>
                <a:cs typeface="Arial"/>
              </a:rPr>
              <a:t>Yeri</a:t>
            </a:r>
            <a:endParaRPr lang="en-US" sz="1100" dirty="0">
              <a:solidFill>
                <a:srgbClr val="000000"/>
              </a:solidFill>
              <a:cs typeface="Arial"/>
            </a:endParaRPr>
          </a:p>
          <a:p>
            <a:pPr marL="257175" indent="-257175">
              <a:lnSpc>
                <a:spcPct val="130000"/>
              </a:lnSpc>
              <a:buFont typeface="Arial"/>
              <a:buChar char="•"/>
            </a:pPr>
            <a:r>
              <a:rPr lang="en-US" sz="1100" dirty="0" err="1">
                <a:solidFill>
                  <a:srgbClr val="000000"/>
                </a:solidFill>
                <a:cs typeface="Arial" panose="020B0604020202020204" pitchFamily="34" charset="0"/>
              </a:rPr>
              <a:t>Açık</a:t>
            </a:r>
            <a:r>
              <a:rPr 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cs typeface="Arial" panose="020B0604020202020204" pitchFamily="34" charset="0"/>
              </a:rPr>
              <a:t>Mutfak</a:t>
            </a:r>
            <a:endParaRPr lang="en-US" sz="11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57175" indent="-257175">
              <a:lnSpc>
                <a:spcPct val="130000"/>
              </a:lnSpc>
              <a:buFont typeface="Arial"/>
              <a:buChar char="•"/>
            </a:pP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Alüminyum, Çift Cam, Dış Kapılar Çelik, İç Kapılar </a:t>
            </a:r>
            <a:r>
              <a:rPr lang="tr-TR" sz="1100" dirty="0" err="1">
                <a:solidFill>
                  <a:srgbClr val="000000"/>
                </a:solidFill>
                <a:cs typeface="Arial" panose="020B0604020202020204" pitchFamily="34" charset="0"/>
              </a:rPr>
              <a:t>mdf</a:t>
            </a: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257175" indent="-257175">
              <a:lnSpc>
                <a:spcPct val="130000"/>
              </a:lnSpc>
              <a:buFont typeface="Arial"/>
              <a:buChar char="•"/>
            </a:pP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Mutfaklar; </a:t>
            </a:r>
            <a:r>
              <a:rPr lang="tr-TR" sz="1100" dirty="0" err="1">
                <a:solidFill>
                  <a:srgbClr val="000000"/>
                </a:solidFill>
                <a:cs typeface="Arial" panose="020B0604020202020204" pitchFamily="34" charset="0"/>
              </a:rPr>
              <a:t>Highgloss</a:t>
            </a: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 kapaklar, </a:t>
            </a:r>
            <a:r>
              <a:rPr lang="tr-TR" sz="1100" dirty="0" err="1">
                <a:solidFill>
                  <a:srgbClr val="000000"/>
                </a:solidFill>
                <a:cs typeface="Arial" panose="020B0604020202020204" pitchFamily="34" charset="0"/>
              </a:rPr>
              <a:t>mdf</a:t>
            </a: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 gövde, </a:t>
            </a:r>
            <a:r>
              <a:rPr lang="tr-TR" sz="1100" dirty="0" err="1">
                <a:solidFill>
                  <a:srgbClr val="000000"/>
                </a:solidFill>
                <a:cs typeface="Arial" panose="020B0604020202020204" pitchFamily="34" charset="0"/>
              </a:rPr>
              <a:t>çimstone</a:t>
            </a: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257175" indent="-257175">
              <a:lnSpc>
                <a:spcPct val="130000"/>
              </a:lnSpc>
              <a:buFont typeface="Arial"/>
              <a:buChar char="•"/>
            </a:pP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Granit Seramik , </a:t>
            </a:r>
            <a:r>
              <a:rPr lang="tr-TR" sz="1100" dirty="0" err="1">
                <a:solidFill>
                  <a:srgbClr val="000000"/>
                </a:solidFill>
                <a:cs typeface="Arial" panose="020B0604020202020204" pitchFamily="34" charset="0"/>
              </a:rPr>
              <a:t>Vitrifiye</a:t>
            </a: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tr-TR" sz="1100" dirty="0" err="1">
                <a:solidFill>
                  <a:srgbClr val="000000"/>
                </a:solidFill>
                <a:cs typeface="Arial" panose="020B0604020202020204" pitchFamily="34" charset="0"/>
              </a:rPr>
              <a:t>Vitra</a:t>
            </a: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 1.sınıf</a:t>
            </a:r>
          </a:p>
          <a:p>
            <a:pPr marL="257175" indent="-257175">
              <a:lnSpc>
                <a:spcPct val="130000"/>
              </a:lnSpc>
              <a:buFont typeface="Arial"/>
              <a:buChar char="•"/>
            </a:pP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Merkezi Su Deposu , Hidrofor</a:t>
            </a:r>
          </a:p>
          <a:p>
            <a:pPr marL="257175" indent="-257175">
              <a:lnSpc>
                <a:spcPct val="130000"/>
              </a:lnSpc>
              <a:buFont typeface="Arial"/>
              <a:buChar char="•"/>
            </a:pP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Asansör Schindler </a:t>
            </a:r>
          </a:p>
          <a:p>
            <a:pPr marL="257175" indent="-257175">
              <a:lnSpc>
                <a:spcPct val="130000"/>
              </a:lnSpc>
              <a:buFont typeface="Arial"/>
              <a:buChar char="•"/>
            </a:pPr>
            <a:r>
              <a:rPr lang="tr-TR" sz="1100" dirty="0" err="1">
                <a:solidFill>
                  <a:srgbClr val="000000"/>
                </a:solidFill>
                <a:cs typeface="Arial" panose="020B0604020202020204" pitchFamily="34" charset="0"/>
              </a:rPr>
              <a:t>Jenaratör</a:t>
            </a: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 250KWA</a:t>
            </a:r>
          </a:p>
          <a:p>
            <a:pPr marL="257175" indent="-257175">
              <a:lnSpc>
                <a:spcPct val="130000"/>
              </a:lnSpc>
              <a:buFont typeface="Arial"/>
              <a:buChar char="•"/>
            </a:pP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Güvenlik, Kapıcı ve Servis Hizmetleri</a:t>
            </a:r>
          </a:p>
          <a:p>
            <a:pPr marL="257175" indent="-257175">
              <a:lnSpc>
                <a:spcPct val="130000"/>
              </a:lnSpc>
              <a:buFont typeface="Arial"/>
              <a:buChar char="•"/>
            </a:pP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Güvenlik Kamera Sistemi</a:t>
            </a:r>
          </a:p>
          <a:p>
            <a:pPr marL="257175" indent="-257175">
              <a:lnSpc>
                <a:spcPct val="130000"/>
              </a:lnSpc>
              <a:buFont typeface="Arial"/>
              <a:buChar char="•"/>
            </a:pPr>
            <a:r>
              <a:rPr lang="tr-TR" sz="1100" dirty="0">
                <a:solidFill>
                  <a:srgbClr val="000000"/>
                </a:solidFill>
                <a:cs typeface="Arial" panose="020B0604020202020204" pitchFamily="34" charset="0"/>
              </a:rPr>
              <a:t>Merkezi Uydu Sistemi</a:t>
            </a:r>
          </a:p>
        </p:txBody>
      </p:sp>
      <p:pic>
        <p:nvPicPr>
          <p:cNvPr id="5" name="Picture Placeholder 4" descr="6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483518"/>
            <a:ext cx="3602736" cy="360273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7504" y="4515966"/>
            <a:ext cx="7704856" cy="5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u="sng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Kat2 D:22 satış fiyatı 135,000 GBP</a:t>
            </a:r>
          </a:p>
          <a:p>
            <a:pPr marL="0" indent="0">
              <a:buNone/>
            </a:pPr>
            <a:endParaRPr lang="tr-TR" b="1" u="sng" dirty="0">
              <a:solidFill>
                <a:srgbClr val="FF0000"/>
              </a:solidFill>
              <a:ea typeface="Century Gothic" charset="0"/>
              <a:cs typeface="Century Gothic" charset="0"/>
            </a:endParaRPr>
          </a:p>
        </p:txBody>
      </p:sp>
      <p:pic>
        <p:nvPicPr>
          <p:cNvPr id="3" name="Picture 2" descr="Magic Plus Ekim17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43595" y="720234"/>
            <a:ext cx="1931590" cy="1890209"/>
          </a:xfrm>
          <a:prstGeom prst="rect">
            <a:avLst/>
          </a:prstGeom>
        </p:spPr>
      </p:pic>
      <p:pic>
        <p:nvPicPr>
          <p:cNvPr id="4" name="Picture 3" descr="magicplus Ekim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48264" y="2931790"/>
            <a:ext cx="2304256" cy="187220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99592" y="123478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4. </a:t>
            </a:r>
            <a:r>
              <a:rPr lang="tr-TR" sz="2200" b="1" dirty="0" err="1">
                <a:solidFill>
                  <a:schemeClr val="bg1"/>
                </a:solidFill>
              </a:rPr>
              <a:t>MagicPlus</a:t>
            </a:r>
            <a:r>
              <a:rPr lang="tr-TR" sz="2200" b="1" dirty="0">
                <a:solidFill>
                  <a:schemeClr val="bg1"/>
                </a:solidFill>
              </a:rPr>
              <a:t>/ Girne </a:t>
            </a:r>
          </a:p>
        </p:txBody>
      </p:sp>
    </p:spTree>
    <p:extLst>
      <p:ext uri="{BB962C8B-B14F-4D97-AF65-F5344CB8AC3E}">
        <p14:creationId xmlns:p14="http://schemas.microsoft.com/office/powerpoint/2010/main" val="2252215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5"/>
          <p:cNvSpPr/>
          <p:nvPr/>
        </p:nvSpPr>
        <p:spPr>
          <a:xfrm>
            <a:off x="827587" y="-1"/>
            <a:ext cx="4283969" cy="62753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87474"/>
            <a:ext cx="6264696" cy="5400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www.kwkteam.com</a:t>
            </a:r>
            <a:endParaRPr lang="tr-T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1" descr="KW_KTEAM_V1[4]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459821"/>
            <a:ext cx="2123728" cy="683680"/>
          </a:xfrm>
          <a:prstGeom prst="rect">
            <a:avLst/>
          </a:prstGeom>
        </p:spPr>
      </p:pic>
      <p:pic>
        <p:nvPicPr>
          <p:cNvPr id="11" name="Picture 10" descr="Screen Shot 2017-08-07 at 17.21.3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41780"/>
            <a:ext cx="4286748" cy="2295989"/>
          </a:xfrm>
          <a:prstGeom prst="rect">
            <a:avLst/>
          </a:prstGeom>
        </p:spPr>
      </p:pic>
      <p:pic>
        <p:nvPicPr>
          <p:cNvPr id="3" name="Picture 2" descr="Screen Shot 2017-08-07 at 17.20.3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681540"/>
            <a:ext cx="5868144" cy="31863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496" y="1059582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ADA’nın</a:t>
            </a:r>
            <a:r>
              <a:rPr lang="en-US" sz="3200" b="1" dirty="0"/>
              <a:t> GAYİMENKUL </a:t>
            </a:r>
          </a:p>
          <a:p>
            <a:pPr algn="ctr"/>
            <a:r>
              <a:rPr lang="en-US" sz="3200" b="1" dirty="0"/>
              <a:t>TOPTANCISI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3968" y="3867894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 ÇOK PROJE TEK ÇATI ALTINDA  </a:t>
            </a:r>
          </a:p>
        </p:txBody>
      </p:sp>
    </p:spTree>
    <p:extLst>
      <p:ext uri="{BB962C8B-B14F-4D97-AF65-F5344CB8AC3E}">
        <p14:creationId xmlns:p14="http://schemas.microsoft.com/office/powerpoint/2010/main" val="48033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bg1"/>
                </a:solidFill>
              </a:rPr>
              <a:t>TAKIM BAŞARILARIMIZ...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726" y="4461960"/>
            <a:ext cx="1971787" cy="681540"/>
          </a:xfrm>
          <a:prstGeom prst="rect">
            <a:avLst/>
          </a:prstGeom>
        </p:spPr>
      </p:pic>
      <p:pic>
        <p:nvPicPr>
          <p:cNvPr id="5" name="Picture 4" descr="KW_KTEAM_V1[4]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8" y="4461181"/>
            <a:ext cx="2181379" cy="682319"/>
          </a:xfrm>
          <a:prstGeom prst="rect">
            <a:avLst/>
          </a:prstGeom>
        </p:spPr>
      </p:pic>
      <p:pic>
        <p:nvPicPr>
          <p:cNvPr id="8" name="Picture 7" descr="19060060_1320128208106425_6100382507135967268_n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7" y="951570"/>
            <a:ext cx="3349931" cy="1728192"/>
          </a:xfrm>
          <a:prstGeom prst="rect">
            <a:avLst/>
          </a:prstGeom>
        </p:spPr>
      </p:pic>
      <p:pic>
        <p:nvPicPr>
          <p:cNvPr id="9" name="Picture 8" descr="20233109_1360280517424527_5736337884541669128_o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1398" y="951570"/>
            <a:ext cx="3276831" cy="1728192"/>
          </a:xfrm>
          <a:prstGeom prst="rect">
            <a:avLst/>
          </a:prstGeom>
        </p:spPr>
      </p:pic>
      <p:pic>
        <p:nvPicPr>
          <p:cNvPr id="10" name="Picture 9" descr="20543867_1368478673271378_6548085288228759435_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396" y="2841780"/>
            <a:ext cx="4865892" cy="2301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1049" y="897564"/>
            <a:ext cx="2554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KW </a:t>
            </a:r>
            <a:r>
              <a:rPr lang="en-US" sz="2400" dirty="0" err="1"/>
              <a:t>Türkiye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İşlem</a:t>
            </a:r>
            <a:r>
              <a:rPr lang="en-US" sz="2400" dirty="0"/>
              <a:t> </a:t>
            </a:r>
            <a:r>
              <a:rPr lang="en-US" sz="2400" dirty="0" err="1"/>
              <a:t>Hacminde</a:t>
            </a:r>
            <a:r>
              <a:rPr lang="en-US" sz="2400" dirty="0"/>
              <a:t> ilk 3’deyiz.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2017 ilk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yılda</a:t>
            </a:r>
            <a:r>
              <a:rPr lang="en-US" sz="2400" dirty="0"/>
              <a:t> </a:t>
            </a:r>
            <a:r>
              <a:rPr lang="en-US" sz="2400" dirty="0" err="1"/>
              <a:t>BHB’de</a:t>
            </a:r>
            <a:r>
              <a:rPr lang="en-US" sz="2400" dirty="0"/>
              <a:t> </a:t>
            </a:r>
            <a:r>
              <a:rPr lang="en-US" sz="2400" dirty="0" err="1"/>
              <a:t>yine</a:t>
            </a:r>
            <a:r>
              <a:rPr lang="en-US" sz="2400" dirty="0"/>
              <a:t> ilk 3’deyiz.  </a:t>
            </a:r>
          </a:p>
        </p:txBody>
      </p:sp>
    </p:spTree>
    <p:extLst>
      <p:ext uri="{BB962C8B-B14F-4D97-AF65-F5344CB8AC3E}">
        <p14:creationId xmlns:p14="http://schemas.microsoft.com/office/powerpoint/2010/main" val="1776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Kıbrıs Yatırım Uzmanı Danışmanınız</a:t>
            </a:r>
          </a:p>
        </p:txBody>
      </p:sp>
      <p:pic>
        <p:nvPicPr>
          <p:cNvPr id="5" name="Picture 4" descr="KW potre we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920402"/>
            <a:ext cx="2900231" cy="211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0820" y="920401"/>
            <a:ext cx="3898302" cy="47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00" dirty="0">
                <a:latin typeface="Arial Black"/>
                <a:ea typeface="Montserrat Hairline" charset="0"/>
                <a:cs typeface="Arial Black"/>
              </a:rPr>
              <a:t>Y</a:t>
            </a:r>
            <a:r>
              <a:rPr lang="en-US" sz="2400" spc="-100" dirty="0">
                <a:latin typeface="Arial Black"/>
                <a:ea typeface="Montserrat Hairline" charset="0"/>
                <a:cs typeface="Arial Black"/>
              </a:rPr>
              <a:t>asin </a:t>
            </a:r>
            <a:r>
              <a:rPr lang="en-US" sz="2400" b="1" spc="-100" dirty="0" err="1">
                <a:latin typeface="Arial Black"/>
                <a:ea typeface="Montserrat Hairline" charset="0"/>
                <a:cs typeface="Arial Black"/>
              </a:rPr>
              <a:t>K</a:t>
            </a:r>
            <a:r>
              <a:rPr lang="en-US" sz="2400" spc="-100" dirty="0" err="1">
                <a:latin typeface="Arial Black"/>
                <a:ea typeface="Montserrat Hairline" charset="0"/>
                <a:cs typeface="Arial Black"/>
              </a:rPr>
              <a:t>urşuntel</a:t>
            </a:r>
            <a:endParaRPr lang="en-US" sz="2400" b="1" spc="-100" dirty="0">
              <a:latin typeface="Arial Black"/>
              <a:ea typeface="Montserrat" charset="0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0820" y="1372121"/>
            <a:ext cx="4035462" cy="31034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/>
              <a:t>Bu </a:t>
            </a:r>
            <a:r>
              <a:rPr lang="en-US" sz="1000" dirty="0" err="1"/>
              <a:t>potföy</a:t>
            </a:r>
            <a:r>
              <a:rPr lang="en-US" sz="1000" dirty="0"/>
              <a:t> </a:t>
            </a:r>
            <a:r>
              <a:rPr lang="en-US" sz="1000" dirty="0" err="1"/>
              <a:t>ile</a:t>
            </a:r>
            <a:r>
              <a:rPr lang="en-US" sz="1000" dirty="0"/>
              <a:t> </a:t>
            </a:r>
            <a:r>
              <a:rPr lang="en-US" sz="1000" dirty="0" err="1"/>
              <a:t>ilgili</a:t>
            </a:r>
            <a:r>
              <a:rPr lang="en-US" sz="1000" dirty="0"/>
              <a:t> </a:t>
            </a:r>
            <a:r>
              <a:rPr lang="en-US" sz="1000" dirty="0" err="1"/>
              <a:t>daha</a:t>
            </a:r>
            <a:r>
              <a:rPr lang="en-US" sz="1000" dirty="0"/>
              <a:t> </a:t>
            </a:r>
            <a:r>
              <a:rPr lang="en-US" sz="1000" dirty="0" err="1"/>
              <a:t>detaylı</a:t>
            </a:r>
            <a:r>
              <a:rPr lang="en-US" sz="1000" dirty="0"/>
              <a:t> </a:t>
            </a:r>
            <a:r>
              <a:rPr lang="en-US" sz="1000" dirty="0" err="1"/>
              <a:t>bilgi</a:t>
            </a:r>
            <a:r>
              <a:rPr lang="en-US" sz="1000" dirty="0"/>
              <a:t> </a:t>
            </a:r>
            <a:r>
              <a:rPr lang="en-US" sz="1000" dirty="0" err="1"/>
              <a:t>veya</a:t>
            </a:r>
            <a:r>
              <a:rPr lang="en-US" sz="1000" dirty="0"/>
              <a:t> </a:t>
            </a:r>
            <a:r>
              <a:rPr lang="en-US" sz="1000" dirty="0" err="1"/>
              <a:t>diğer</a:t>
            </a:r>
            <a:r>
              <a:rPr lang="en-US" sz="1000" dirty="0"/>
              <a:t> </a:t>
            </a:r>
            <a:r>
              <a:rPr lang="en-US" sz="1000" dirty="0" err="1"/>
              <a:t>sorularınız</a:t>
            </a:r>
            <a:r>
              <a:rPr lang="en-US" sz="1000" dirty="0"/>
              <a:t> </a:t>
            </a:r>
            <a:r>
              <a:rPr lang="en-US" sz="1000" dirty="0" err="1"/>
              <a:t>için</a:t>
            </a:r>
            <a:r>
              <a:rPr lang="en-US" sz="1000" dirty="0"/>
              <a:t>;</a:t>
            </a:r>
            <a:endParaRPr lang="en-US" sz="10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0236" y="1699832"/>
            <a:ext cx="4603764" cy="264687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sz="1200" b="1" u="sng" dirty="0" err="1">
                <a:latin typeface="Montserrat Light" charset="0"/>
                <a:ea typeface="Montserrat Light" charset="0"/>
                <a:cs typeface="Montserrat Light" charset="0"/>
              </a:rPr>
              <a:t>yasin.kursuntel@kww.com.tr</a:t>
            </a:r>
            <a:endParaRPr lang="tr-TR" sz="1200" b="1" u="sng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200000"/>
              </a:lnSpc>
            </a:pPr>
            <a:r>
              <a:rPr lang="tr-TR" sz="1200" b="1" dirty="0">
                <a:latin typeface="Montserrat Light" charset="0"/>
                <a:ea typeface="Montserrat Light" charset="0"/>
                <a:cs typeface="Montserrat Light" charset="0"/>
              </a:rPr>
              <a:t>Kıbrıs GSM : 0533 832 25 25</a:t>
            </a:r>
          </a:p>
          <a:p>
            <a:pPr>
              <a:lnSpc>
                <a:spcPct val="200000"/>
              </a:lnSpc>
            </a:pPr>
            <a:r>
              <a:rPr lang="tr-TR" sz="1200" b="1" dirty="0">
                <a:latin typeface="Montserrat Light" charset="0"/>
                <a:ea typeface="Montserrat Light" charset="0"/>
                <a:cs typeface="Montserrat Light" charset="0"/>
              </a:rPr>
              <a:t>Türkiye GSM : 0533 281 00 00	</a:t>
            </a:r>
          </a:p>
          <a:p>
            <a:pPr>
              <a:lnSpc>
                <a:spcPct val="200000"/>
              </a:lnSpc>
            </a:pPr>
            <a:r>
              <a:rPr lang="tr-TR" sz="1200" b="1" u="sng" dirty="0">
                <a:latin typeface="Montserrat Light" charset="0"/>
                <a:ea typeface="Montserrat Light" charset="0"/>
                <a:cs typeface="Montserrat Light" charset="0"/>
              </a:rPr>
              <a:t>İstanbul Ofis </a:t>
            </a:r>
            <a:r>
              <a:rPr lang="tr-TR" sz="1200" b="1" dirty="0">
                <a:solidFill>
                  <a:srgbClr val="FF0000"/>
                </a:solidFill>
                <a:latin typeface="Montserrat Light" charset="0"/>
                <a:ea typeface="Montserrat Light" charset="0"/>
                <a:cs typeface="Montserrat Light" charset="0"/>
              </a:rPr>
              <a:t>: Keller Williams Beyoğlu - Refik Saydam Cad. No 23 / 4 Beyoğlu İstanbul</a:t>
            </a:r>
          </a:p>
          <a:p>
            <a:pPr>
              <a:lnSpc>
                <a:spcPct val="200000"/>
              </a:lnSpc>
            </a:pPr>
            <a:r>
              <a:rPr lang="tr-TR" sz="1200" b="1" u="sng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Girne Ofis</a:t>
            </a:r>
            <a:r>
              <a:rPr lang="tr-TR" sz="1200" b="1" dirty="0">
                <a:solidFill>
                  <a:srgbClr val="FF0000"/>
                </a:solidFill>
                <a:latin typeface="Montserrat Light" charset="0"/>
                <a:ea typeface="Montserrat Light" charset="0"/>
                <a:cs typeface="Montserrat Light" charset="0"/>
              </a:rPr>
              <a:t>	: Keller Williams Kuzey Kıbrıs - Soydan Business Center No:25 Karakum – Girne – Kıbrıs </a:t>
            </a:r>
            <a:endParaRPr lang="en-US" sz="1200" b="1" dirty="0">
              <a:solidFill>
                <a:srgbClr val="FF0000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7" y="4515966"/>
            <a:ext cx="4772247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100" dirty="0" err="1">
                <a:latin typeface="Montserrat Hairline" charset="0"/>
                <a:ea typeface="Montserrat Hairline" charset="0"/>
                <a:cs typeface="Montserrat Hairline" charset="0"/>
              </a:rPr>
              <a:t>www.kwkteam.com</a:t>
            </a:r>
            <a:endParaRPr lang="en-US" sz="3000" b="1" spc="-100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0" name="Picture 9" descr="KW_KTEAM_V1[4]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3" y="4368501"/>
            <a:ext cx="2244521" cy="735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4407954"/>
            <a:ext cx="2031206" cy="7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1. </a:t>
            </a:r>
            <a:r>
              <a:rPr lang="tr-TR" sz="2200" b="1" dirty="0" err="1">
                <a:solidFill>
                  <a:schemeClr val="bg1"/>
                </a:solidFill>
              </a:rPr>
              <a:t>OlivePark</a:t>
            </a:r>
            <a:r>
              <a:rPr lang="tr-TR" sz="2200" b="1" dirty="0">
                <a:solidFill>
                  <a:schemeClr val="bg1"/>
                </a:solidFill>
              </a:rPr>
              <a:t> / Girne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866205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OLIVEPARK GİRNE</a:t>
            </a: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DCDFF-4AD2-6A48-B506-CC820B775C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9" y="771550"/>
            <a:ext cx="7664445" cy="43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0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1. </a:t>
            </a:r>
            <a:r>
              <a:rPr lang="tr-TR" sz="2200" b="1" dirty="0" err="1">
                <a:solidFill>
                  <a:schemeClr val="bg1"/>
                </a:solidFill>
              </a:rPr>
              <a:t>OlivePark</a:t>
            </a:r>
            <a:r>
              <a:rPr lang="tr-TR" sz="2200" b="1" dirty="0">
                <a:solidFill>
                  <a:schemeClr val="bg1"/>
                </a:solidFill>
              </a:rPr>
              <a:t> / Girne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2C718-FEF8-6941-8604-C6BAA6D87850}"/>
              </a:ext>
            </a:extLst>
          </p:cNvPr>
          <p:cNvSpPr txBox="1"/>
          <p:nvPr/>
        </p:nvSpPr>
        <p:spPr>
          <a:xfrm>
            <a:off x="6264258" y="702678"/>
            <a:ext cx="287974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OLİVE PARK </a:t>
            </a:r>
          </a:p>
          <a:p>
            <a:r>
              <a:rPr lang="tr-TR" sz="1600" b="1" dirty="0">
                <a:solidFill>
                  <a:srgbClr val="FF0000"/>
                </a:solidFill>
              </a:rPr>
              <a:t>- Her blok 38 daire</a:t>
            </a:r>
          </a:p>
          <a:p>
            <a:endParaRPr lang="tr-TR" sz="300" b="1" dirty="0">
              <a:solidFill>
                <a:srgbClr val="FF0000"/>
              </a:solidFill>
            </a:endParaRPr>
          </a:p>
          <a:p>
            <a:r>
              <a:rPr lang="tr-TR" sz="1600" b="1" dirty="0">
                <a:solidFill>
                  <a:srgbClr val="FF0000"/>
                </a:solidFill>
              </a:rPr>
              <a:t>- Toplam 3 blok </a:t>
            </a:r>
          </a:p>
          <a:p>
            <a:endParaRPr lang="tr-TR" sz="300" b="1" dirty="0">
              <a:solidFill>
                <a:srgbClr val="FF0000"/>
              </a:solidFill>
            </a:endParaRPr>
          </a:p>
          <a:p>
            <a:r>
              <a:rPr lang="tr-TR" sz="1600" b="1" dirty="0">
                <a:solidFill>
                  <a:srgbClr val="FF0000"/>
                </a:solidFill>
              </a:rPr>
              <a:t>- Alışveriş ve Yaşam Merkezlerinin yanı başında. </a:t>
            </a:r>
          </a:p>
          <a:p>
            <a:endParaRPr lang="tr-TR" sz="300" b="1" dirty="0">
              <a:solidFill>
                <a:srgbClr val="FF0000"/>
              </a:solidFill>
            </a:endParaRPr>
          </a:p>
          <a:p>
            <a:r>
              <a:rPr lang="tr-TR" sz="1600" b="1" dirty="0">
                <a:solidFill>
                  <a:srgbClr val="FF0000"/>
                </a:solidFill>
              </a:rPr>
              <a:t>- Ana Arterlere Yürüme Mesafesinde </a:t>
            </a:r>
          </a:p>
          <a:p>
            <a:endParaRPr lang="tr-TR" sz="300" b="1" dirty="0">
              <a:solidFill>
                <a:srgbClr val="FF0000"/>
              </a:solidFill>
            </a:endParaRPr>
          </a:p>
          <a:p>
            <a:r>
              <a:rPr lang="tr-TR" sz="1600" b="1" dirty="0">
                <a:solidFill>
                  <a:srgbClr val="FF0000"/>
                </a:solidFill>
              </a:rPr>
              <a:t>- Deniz ve Dağ Manzaralı Seçenekler</a:t>
            </a:r>
          </a:p>
          <a:p>
            <a:endParaRPr lang="tr-TR" sz="300" b="1" dirty="0">
              <a:solidFill>
                <a:srgbClr val="FF0000"/>
              </a:solidFill>
            </a:endParaRPr>
          </a:p>
          <a:p>
            <a:r>
              <a:rPr lang="tr-TR" sz="1600" b="1" dirty="0">
                <a:solidFill>
                  <a:srgbClr val="FF0000"/>
                </a:solidFill>
              </a:rPr>
              <a:t>- Girne çevreyolu bağlantısı</a:t>
            </a:r>
          </a:p>
          <a:p>
            <a:endParaRPr lang="tr-TR" sz="300" b="1" dirty="0">
              <a:solidFill>
                <a:srgbClr val="FF0000"/>
              </a:solidFill>
            </a:endParaRPr>
          </a:p>
          <a:p>
            <a:r>
              <a:rPr lang="tr-TR" sz="1600" b="1" dirty="0">
                <a:solidFill>
                  <a:srgbClr val="FF0000"/>
                </a:solidFill>
              </a:rPr>
              <a:t>- Girne Amerikan Üniversitesine 1 durak uzaklıkta</a:t>
            </a:r>
          </a:p>
          <a:p>
            <a:endParaRPr lang="tr-TR" sz="300" b="1" dirty="0">
              <a:solidFill>
                <a:srgbClr val="FF0000"/>
              </a:solidFill>
            </a:endParaRPr>
          </a:p>
          <a:p>
            <a:r>
              <a:rPr lang="tr-TR" sz="1600" b="1" dirty="0">
                <a:solidFill>
                  <a:srgbClr val="FF0000"/>
                </a:solidFill>
              </a:rPr>
              <a:t>- Plaj ve Tenis Kortlarına kolay ulaşım</a:t>
            </a:r>
          </a:p>
          <a:p>
            <a:endParaRPr lang="en-US" sz="1400" b="1" dirty="0"/>
          </a:p>
        </p:txBody>
      </p:sp>
      <p:pic>
        <p:nvPicPr>
          <p:cNvPr id="7" name="Resim 10">
            <a:extLst>
              <a:ext uri="{FF2B5EF4-FFF2-40B4-BE49-F238E27FC236}">
                <a16:creationId xmlns:a16="http://schemas.microsoft.com/office/drawing/2014/main" id="{96BA5B93-C325-D04A-BDF5-4B821E630F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98453"/>
            <a:ext cx="6921387" cy="446393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74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1. </a:t>
            </a:r>
            <a:r>
              <a:rPr lang="tr-TR" sz="2200" b="1" dirty="0" err="1">
                <a:solidFill>
                  <a:schemeClr val="bg1"/>
                </a:solidFill>
              </a:rPr>
              <a:t>OlivePark</a:t>
            </a:r>
            <a:r>
              <a:rPr lang="tr-TR" sz="2200" b="1" dirty="0">
                <a:solidFill>
                  <a:schemeClr val="bg1"/>
                </a:solidFill>
              </a:rPr>
              <a:t> / Girne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23F8F-7817-9F44-A1A3-7503C8419C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62" y="699542"/>
            <a:ext cx="7900370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6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1. </a:t>
            </a:r>
            <a:r>
              <a:rPr lang="tr-TR" sz="2200" b="1" dirty="0" err="1">
                <a:solidFill>
                  <a:schemeClr val="bg1"/>
                </a:solidFill>
              </a:rPr>
              <a:t>OlivePark</a:t>
            </a:r>
            <a:r>
              <a:rPr lang="tr-TR" sz="2200" b="1" dirty="0">
                <a:solidFill>
                  <a:schemeClr val="bg1"/>
                </a:solidFill>
              </a:rPr>
              <a:t> / Girne</a:t>
            </a: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984F101F-4BAD-AC48-944C-502CB79F1B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81196"/>
            <a:ext cx="9144000" cy="44623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679DC9-91D2-E845-836E-A459D5B5B2A3}"/>
              </a:ext>
            </a:extLst>
          </p:cNvPr>
          <p:cNvSpPr txBox="1"/>
          <p:nvPr/>
        </p:nvSpPr>
        <p:spPr>
          <a:xfrm>
            <a:off x="7732007" y="1167934"/>
            <a:ext cx="1456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301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93C411-CB62-554F-92E0-233D72ABFFDB}"/>
              </a:ext>
            </a:extLst>
          </p:cNvPr>
          <p:cNvSpPr txBox="1"/>
          <p:nvPr/>
        </p:nvSpPr>
        <p:spPr>
          <a:xfrm>
            <a:off x="7776058" y="3537413"/>
            <a:ext cx="1456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302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122AE-CD6A-454A-B06B-61137B8CACCC}"/>
              </a:ext>
            </a:extLst>
          </p:cNvPr>
          <p:cNvSpPr txBox="1"/>
          <p:nvPr/>
        </p:nvSpPr>
        <p:spPr>
          <a:xfrm>
            <a:off x="5788194" y="4158981"/>
            <a:ext cx="1456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303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5D250-EDA6-F849-8FEC-90C477467245}"/>
              </a:ext>
            </a:extLst>
          </p:cNvPr>
          <p:cNvSpPr txBox="1"/>
          <p:nvPr/>
        </p:nvSpPr>
        <p:spPr>
          <a:xfrm>
            <a:off x="2176791" y="4165480"/>
            <a:ext cx="1456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304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405547-A114-3D4C-BC2F-9C24E0C1BB8B}"/>
              </a:ext>
            </a:extLst>
          </p:cNvPr>
          <p:cNvSpPr txBox="1"/>
          <p:nvPr/>
        </p:nvSpPr>
        <p:spPr>
          <a:xfrm>
            <a:off x="46145" y="3537041"/>
            <a:ext cx="1456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205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305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B3A315-339E-B34E-8ECC-6C5C4CE5070D}"/>
              </a:ext>
            </a:extLst>
          </p:cNvPr>
          <p:cNvSpPr txBox="1"/>
          <p:nvPr/>
        </p:nvSpPr>
        <p:spPr>
          <a:xfrm>
            <a:off x="38927" y="1079054"/>
            <a:ext cx="1456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306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AA8ED6-B4F7-5444-9917-C13892484F37}"/>
              </a:ext>
            </a:extLst>
          </p:cNvPr>
          <p:cNvSpPr txBox="1"/>
          <p:nvPr/>
        </p:nvSpPr>
        <p:spPr>
          <a:xfrm>
            <a:off x="5809626" y="581998"/>
            <a:ext cx="1456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208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308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5ECC99-649E-D94E-A758-C5E43EC0C1C2}"/>
              </a:ext>
            </a:extLst>
          </p:cNvPr>
          <p:cNvSpPr txBox="1"/>
          <p:nvPr/>
        </p:nvSpPr>
        <p:spPr>
          <a:xfrm>
            <a:off x="2176791" y="581998"/>
            <a:ext cx="1456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207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307</a:t>
            </a:r>
          </a:p>
          <a:p>
            <a:pPr algn="ctr"/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407</a:t>
            </a:r>
          </a:p>
        </p:txBody>
      </p:sp>
    </p:spTree>
    <p:extLst>
      <p:ext uri="{BB962C8B-B14F-4D97-AF65-F5344CB8AC3E}">
        <p14:creationId xmlns:p14="http://schemas.microsoft.com/office/powerpoint/2010/main" val="252935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7584" y="195486"/>
            <a:ext cx="5688632" cy="324036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chemeClr val="bg1"/>
                </a:solidFill>
              </a:rPr>
              <a:t>1. </a:t>
            </a:r>
            <a:r>
              <a:rPr lang="tr-TR" sz="2200" b="1" dirty="0" err="1">
                <a:solidFill>
                  <a:schemeClr val="bg1"/>
                </a:solidFill>
              </a:rPr>
              <a:t>OlivePark</a:t>
            </a:r>
            <a:r>
              <a:rPr lang="tr-TR" sz="2200" b="1" dirty="0">
                <a:solidFill>
                  <a:schemeClr val="bg1"/>
                </a:solidFill>
              </a:rPr>
              <a:t> / Girne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681540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OLIVEPARK GİRNE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F2C59-A432-634A-8E92-2E3BFDFFE3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0065"/>
            <a:ext cx="9144000" cy="4103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5CD1EA-05B8-9849-923B-8DD2D2829929}"/>
              </a:ext>
            </a:extLst>
          </p:cNvPr>
          <p:cNvSpPr txBox="1"/>
          <p:nvPr/>
        </p:nvSpPr>
        <p:spPr>
          <a:xfrm>
            <a:off x="-200085" y="1104333"/>
            <a:ext cx="88569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OLİVE PARK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  <a:r>
              <a:rPr lang="tr-TR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r>
              <a:rPr lang="tr-TR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00GBP’DEN BAŞLAYAN FİYATLAR İLE</a:t>
            </a:r>
            <a:r>
              <a:rPr lang="mr-IN" sz="2400" b="1" dirty="0">
                <a:solidFill>
                  <a:srgbClr val="FF0000"/>
                </a:solidFill>
              </a:rPr>
              <a:t>…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4424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42309</TotalTime>
  <Words>1022</Words>
  <Application>Microsoft Office PowerPoint</Application>
  <PresentationFormat>Презентация на цял екран (16:9)</PresentationFormat>
  <Paragraphs>293</Paragraphs>
  <Slides>43</Slides>
  <Notes>0</Notes>
  <HiddenSlides>2</HiddenSlides>
  <MMClips>0</MMClips>
  <ScaleCrop>false</ScaleCrop>
  <HeadingPairs>
    <vt:vector size="6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43</vt:i4>
      </vt:variant>
    </vt:vector>
  </HeadingPairs>
  <TitlesOfParts>
    <vt:vector size="52" baseType="lpstr">
      <vt:lpstr>Arial</vt:lpstr>
      <vt:lpstr>Arial Black</vt:lpstr>
      <vt:lpstr>Calibri</vt:lpstr>
      <vt:lpstr>Century Gothic</vt:lpstr>
      <vt:lpstr>Mangal</vt:lpstr>
      <vt:lpstr>Montserrat</vt:lpstr>
      <vt:lpstr>Montserrat Hairline</vt:lpstr>
      <vt:lpstr>Montserrat Light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ERINC</dc:creator>
  <cp:lastModifiedBy>Ayla Tural</cp:lastModifiedBy>
  <cp:revision>495</cp:revision>
  <dcterms:created xsi:type="dcterms:W3CDTF">2014-07-12T12:43:19Z</dcterms:created>
  <dcterms:modified xsi:type="dcterms:W3CDTF">2018-04-20T15:35:38Z</dcterms:modified>
</cp:coreProperties>
</file>